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669" r:id="rId2"/>
    <p:sldId id="756" r:id="rId3"/>
    <p:sldId id="355" r:id="rId4"/>
    <p:sldId id="376" r:id="rId5"/>
    <p:sldId id="358" r:id="rId6"/>
    <p:sldId id="377" r:id="rId7"/>
    <p:sldId id="277" r:id="rId8"/>
    <p:sldId id="387" r:id="rId9"/>
    <p:sldId id="389" r:id="rId10"/>
    <p:sldId id="359" r:id="rId11"/>
    <p:sldId id="360" r:id="rId12"/>
    <p:sldId id="361" r:id="rId13"/>
    <p:sldId id="379" r:id="rId14"/>
    <p:sldId id="378" r:id="rId15"/>
    <p:sldId id="380" r:id="rId16"/>
    <p:sldId id="757" r:id="rId17"/>
    <p:sldId id="758" r:id="rId18"/>
    <p:sldId id="759" r:id="rId19"/>
    <p:sldId id="760" r:id="rId20"/>
    <p:sldId id="761" r:id="rId21"/>
    <p:sldId id="762" r:id="rId22"/>
    <p:sldId id="763" r:id="rId23"/>
    <p:sldId id="764" r:id="rId24"/>
    <p:sldId id="765" r:id="rId25"/>
    <p:sldId id="766" r:id="rId26"/>
    <p:sldId id="767" r:id="rId27"/>
    <p:sldId id="768" r:id="rId28"/>
    <p:sldId id="769" r:id="rId29"/>
    <p:sldId id="770" r:id="rId30"/>
    <p:sldId id="771" r:id="rId31"/>
    <p:sldId id="772" r:id="rId32"/>
    <p:sldId id="773" r:id="rId33"/>
    <p:sldId id="774" r:id="rId34"/>
    <p:sldId id="775" r:id="rId35"/>
    <p:sldId id="776" r:id="rId36"/>
    <p:sldId id="777" r:id="rId37"/>
    <p:sldId id="778" r:id="rId38"/>
    <p:sldId id="779" r:id="rId39"/>
    <p:sldId id="780" r:id="rId40"/>
    <p:sldId id="781" r:id="rId41"/>
    <p:sldId id="782" r:id="rId42"/>
    <p:sldId id="783" r:id="rId43"/>
    <p:sldId id="784" r:id="rId44"/>
    <p:sldId id="785" r:id="rId45"/>
    <p:sldId id="786" r:id="rId46"/>
    <p:sldId id="787" r:id="rId47"/>
    <p:sldId id="789" r:id="rId48"/>
    <p:sldId id="755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990000"/>
    <a:srgbClr val="9900CC"/>
    <a:srgbClr val="008000"/>
    <a:srgbClr val="FF0000"/>
    <a:srgbClr val="FF9900"/>
    <a:srgbClr val="66FF3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88" autoAdjust="0"/>
    <p:restoredTop sz="93750" autoAdjust="0"/>
  </p:normalViewPr>
  <p:slideViewPr>
    <p:cSldViewPr>
      <p:cViewPr varScale="1">
        <p:scale>
          <a:sx n="66" d="100"/>
          <a:sy n="66" d="100"/>
        </p:scale>
        <p:origin x="4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111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402"/>
    </p:cViewPr>
  </p:sorterViewPr>
  <p:notesViewPr>
    <p:cSldViewPr>
      <p:cViewPr varScale="1">
        <p:scale>
          <a:sx n="50" d="100"/>
          <a:sy n="50" d="100"/>
        </p:scale>
        <p:origin x="-30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AA59A-3E5D-40B6-99DB-FC8F6BEC9C00}" type="datetimeFigureOut">
              <a:rPr lang="en-GB" smtClean="0">
                <a:latin typeface="Times New Roman" panose="02020603050405020304" pitchFamily="18" charset="0"/>
              </a:rPr>
              <a:pPr/>
              <a:t>25/02/2019</a:t>
            </a:fld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84A67-C357-4DB3-ADA0-F2D0DA1A6F2A}" type="slidenum">
              <a:rPr lang="en-GB" smtClean="0">
                <a:latin typeface="Times New Roman" panose="02020603050405020304" pitchFamily="18" charset="0"/>
              </a:rPr>
              <a:pPr/>
              <a:t>‹#›</a:t>
            </a:fld>
            <a:endParaRPr lang="en-GB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5E69A056-8FE6-434F-B1B9-DE4F21F3961A}" type="datetimeFigureOut">
              <a:rPr lang="en-GB" smtClean="0"/>
              <a:pPr/>
              <a:t>25/02/2019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C95CD67B-CB62-4D76-B22D-C5B1E81D23A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262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>
            <a:extLst>
              <a:ext uri="{FF2B5EF4-FFF2-40B4-BE49-F238E27FC236}">
                <a16:creationId xmlns:a16="http://schemas.microsoft.com/office/drawing/2014/main" id="{3F9B2559-D178-4658-BEDB-4EC89B63E1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2A72828C-FF7F-4EBA-BBEC-3E4F67DE3734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1971" name="Rectangle 2">
            <a:extLst>
              <a:ext uri="{FF2B5EF4-FFF2-40B4-BE49-F238E27FC236}">
                <a16:creationId xmlns:a16="http://schemas.microsoft.com/office/drawing/2014/main" id="{E9751D5A-F4C0-4086-BB7A-3398E59039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>
            <a:extLst>
              <a:ext uri="{FF2B5EF4-FFF2-40B4-BE49-F238E27FC236}">
                <a16:creationId xmlns:a16="http://schemas.microsoft.com/office/drawing/2014/main" id="{070F6BEA-354D-409C-A0E1-09070EB10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>
            <a:extLst>
              <a:ext uri="{FF2B5EF4-FFF2-40B4-BE49-F238E27FC236}">
                <a16:creationId xmlns:a16="http://schemas.microsoft.com/office/drawing/2014/main" id="{76DE8BD7-9438-47AE-9713-799EAF59B3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ED4317F-4CC6-4BF3-ABFF-ACD8ADB17CB7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2995" name="Rectangle 2">
            <a:extLst>
              <a:ext uri="{FF2B5EF4-FFF2-40B4-BE49-F238E27FC236}">
                <a16:creationId xmlns:a16="http://schemas.microsoft.com/office/drawing/2014/main" id="{114917C8-23CB-4C2D-BAFD-F8A6D41B2C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>
            <a:extLst>
              <a:ext uri="{FF2B5EF4-FFF2-40B4-BE49-F238E27FC236}">
                <a16:creationId xmlns:a16="http://schemas.microsoft.com/office/drawing/2014/main" id="{E3361CA4-1DA0-4A8A-A6E0-C7A738898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>
            <a:extLst>
              <a:ext uri="{FF2B5EF4-FFF2-40B4-BE49-F238E27FC236}">
                <a16:creationId xmlns:a16="http://schemas.microsoft.com/office/drawing/2014/main" id="{E0B93C9C-965A-49BB-BEC9-F893E3B76B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DC0A4F3-69FD-4D2A-96DD-1835C59D6B87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4019" name="Rectangle 2">
            <a:extLst>
              <a:ext uri="{FF2B5EF4-FFF2-40B4-BE49-F238E27FC236}">
                <a16:creationId xmlns:a16="http://schemas.microsoft.com/office/drawing/2014/main" id="{0CFC14D5-2530-45CE-B040-0096F9C575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>
            <a:extLst>
              <a:ext uri="{FF2B5EF4-FFF2-40B4-BE49-F238E27FC236}">
                <a16:creationId xmlns:a16="http://schemas.microsoft.com/office/drawing/2014/main" id="{FBB67F60-4522-464B-A98B-E5986FF673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>
            <a:extLst>
              <a:ext uri="{FF2B5EF4-FFF2-40B4-BE49-F238E27FC236}">
                <a16:creationId xmlns:a16="http://schemas.microsoft.com/office/drawing/2014/main" id="{44EDF2BA-1030-463A-8421-BAE374A7B3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0B319691-39F4-4EEC-AFB2-55161BB562F2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5043" name="Rectangle 2">
            <a:extLst>
              <a:ext uri="{FF2B5EF4-FFF2-40B4-BE49-F238E27FC236}">
                <a16:creationId xmlns:a16="http://schemas.microsoft.com/office/drawing/2014/main" id="{64D26A06-A2D5-4D20-8B43-8E2187D1A2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>
            <a:extLst>
              <a:ext uri="{FF2B5EF4-FFF2-40B4-BE49-F238E27FC236}">
                <a16:creationId xmlns:a16="http://schemas.microsoft.com/office/drawing/2014/main" id="{5AE44675-6316-4448-8B5F-B602CD3414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>
            <a:extLst>
              <a:ext uri="{FF2B5EF4-FFF2-40B4-BE49-F238E27FC236}">
                <a16:creationId xmlns:a16="http://schemas.microsoft.com/office/drawing/2014/main" id="{8DA2D5E6-C519-4522-A27C-B5B5C6F6E5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A3FCDA84-3EA0-410C-A5E8-DE03B5F0D2B3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6067" name="Rectangle 2">
            <a:extLst>
              <a:ext uri="{FF2B5EF4-FFF2-40B4-BE49-F238E27FC236}">
                <a16:creationId xmlns:a16="http://schemas.microsoft.com/office/drawing/2014/main" id="{BCB5C212-6561-4949-85B2-3A6147D930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>
            <a:extLst>
              <a:ext uri="{FF2B5EF4-FFF2-40B4-BE49-F238E27FC236}">
                <a16:creationId xmlns:a16="http://schemas.microsoft.com/office/drawing/2014/main" id="{6D34324C-57D4-4627-B266-895EB978A5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>
            <a:extLst>
              <a:ext uri="{FF2B5EF4-FFF2-40B4-BE49-F238E27FC236}">
                <a16:creationId xmlns:a16="http://schemas.microsoft.com/office/drawing/2014/main" id="{8DD57074-B488-4FB0-A038-09C6E5CBC4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7AA493B-F54D-4481-9FBD-A121FEB40718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7091" name="Rectangle 2">
            <a:extLst>
              <a:ext uri="{FF2B5EF4-FFF2-40B4-BE49-F238E27FC236}">
                <a16:creationId xmlns:a16="http://schemas.microsoft.com/office/drawing/2014/main" id="{36C9E59B-F051-4B98-ADBF-0CD988B327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>
            <a:extLst>
              <a:ext uri="{FF2B5EF4-FFF2-40B4-BE49-F238E27FC236}">
                <a16:creationId xmlns:a16="http://schemas.microsoft.com/office/drawing/2014/main" id="{F944EF13-7DAF-4E19-8F00-FEFBCAF77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3D9E073-1D4B-4A98-87B0-2E474BC2800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58DFEC94-DAA3-4174-ABFE-3F3F1E2387EB}" type="slidenum">
              <a:t>16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2C04489-1D1C-419C-8B60-7B05C052708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9FE49FE-AC8D-4A34-81FF-3B5DF663BECF}" type="slidenum">
              <a:t>16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C0B3EF6-B623-4816-8B9D-700B80DEC7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696CF35F-393C-42CB-8145-3F3C552C08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8711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9DC5317-37E1-4608-BD01-10F0CD3ACE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26FD7184-9377-4A98-BF9D-AF7329E06594}" type="slidenum">
              <a:t>17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F5B836-5900-4C0B-9BEF-4F4D3B57CD50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45C983F-27E6-46E9-A298-B3A4D7106C47}" type="slidenum">
              <a:t>17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78642B1B-CF88-4F1C-921D-6A670B6A1C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DDA6E48D-23AE-42A2-B1F6-9AF98794C8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89864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E3754F-D37B-4B4F-B70D-7CB8A0CD887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F8D9622B-05E7-4A3E-BB92-2D9866F10B03}" type="slidenum">
              <a:t>18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7F2C0C8-A884-4479-BD86-BA767F37081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1DD5627-FD63-49F9-9A0A-82ABE12BE8A8}" type="slidenum">
              <a:t>18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677758A-6E0F-4EF3-852F-0CF62BF57B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8918D25B-554E-4B30-98BB-8F52D82B63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04109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7E2A6B0-0E34-4DA3-9E07-AA817CCB413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62CF8639-E3D9-4B1E-855C-E78221D2EF5E}" type="slidenum">
              <a:t>19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A8C1EE7-9B8C-47C1-AB3B-AD9BE5CD8592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9E2C1A1-CEC2-49FB-9FE4-863CF58D08FD}" type="slidenum">
              <a:t>19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862AB39B-7BFC-4A3D-B515-410AB4104A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D5ADCA9A-FE3D-40F2-B114-530D72593B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3621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461273C-AF74-4611-9F2A-59D544EBE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CEB2E8D1-BD3D-4DF8-8B99-95E4D18FFCB6}" type="slidenum">
              <a:t>2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E05952E-7631-4E7B-B03F-D718278B206F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E36A6D5-CBD3-4E0E-BBB6-5D99A02FB3CF}" type="slidenum">
              <a:t>2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6FEBC913-AA23-456E-A100-80D41331C1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32F40D1-6ED5-4291-A2C4-4E01852AED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29938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DB8887C-D12E-4E31-B3BC-8D34BD945F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7F4A58BE-30C9-4221-A1D7-1E2BF43C0326}" type="slidenum">
              <a:t>20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C6F2B5D-E97F-423F-B525-72C5FD9DE9B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651724E-08EE-4927-972D-479F258C1889}" type="slidenum">
              <a:t>20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093C58E0-8F77-4891-8B21-AA6B2E4024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2DEA800-C98F-4667-9E61-BCC67171CB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813654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8828779-A9DD-476E-9C71-0A16AF966F2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5A1D3F3B-DE6F-44E8-96D8-2478D13FAE27}" type="slidenum">
              <a:t>21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AE1CBF-9282-4812-98F9-13DA46F7210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AE2F8CB-1D1C-46A1-93A7-80CA8347E0E8}" type="slidenum">
              <a:t>21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03090B3-65B7-4928-8347-79D8BB3D30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68E2EBF-4DDA-48F8-8AC6-336B11FB80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35166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E46E214-9426-4B5F-9776-5A6E0B9280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8636FCC1-1819-4BC0-B974-EF8D94218D9A}" type="slidenum">
              <a:t>22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85EA745B-5C33-4239-8FC9-E326EE26381E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46AEF62-6418-46E1-A702-63F8E4ECF42E}" type="slidenum">
              <a:t>22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C9584595-FB28-4C2C-BE5E-DFF5E6FE6F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20B5E858-FB88-4EE7-A5E2-6BD86649D9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99830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BCE8E09-856D-4B53-A9CE-43729F9F20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36D05756-9C42-41B8-A090-040D76F207BD}" type="slidenum">
              <a:t>23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1038872-9D32-4D98-A482-B70B7266C10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F9FA374C-072F-4761-997B-2C0C32E15E33}" type="slidenum">
              <a:t>23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7EF3BCE-9C4A-48A4-A27B-582D5D16A40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F714608-E2E8-44E7-A50F-5F52FEDAD7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12822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C19860A-6D5B-46A6-B42D-A4C575DE411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D07C7B50-5C5A-448D-BDE5-401AF43C8DE0}" type="slidenum">
              <a:t>24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AA8AED9-127D-408F-9A29-5A56A7DB34A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1640516-C251-4F53-A281-D5F125D0836D}" type="slidenum">
              <a:t>24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336E41E-A847-4F08-9757-889B8FBD0F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5BFE3A70-866E-4813-A477-121CC32E76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90712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DCEDDC1-BB68-4BB0-BAD2-4CC6D75396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C6831782-EA54-49E3-8F50-3FCD2C6D5146}" type="slidenum">
              <a:t>25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74ABD02-E933-4D10-AC09-A8EB4E601F4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D7253786-6938-478C-ACD3-04581CB2DC5B}" type="slidenum">
              <a:t>25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E0AA213D-1D16-4040-AA35-151264F980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9AD268E-0DC3-41FC-814D-2A19F830EB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14033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BDEA681-9072-424B-8323-5E55FF65F4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C8E1B38E-A144-4AE2-B7F7-EC37050F96F4}" type="slidenum">
              <a:t>26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F5B08B1-DAF2-4FB6-8322-274FC2DB7D9F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B4C32F3-84DC-4C3E-B50E-6DD472CC6777}" type="slidenum">
              <a:t>26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23730EFD-40FC-4A0E-B473-2934DF70D8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81284369-3278-4D25-9121-6D4A24F798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577155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9C32CC4-A8E6-4964-9623-02662DD47F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9FD83710-63CA-4E47-8EB6-52C8C4337527}" type="slidenum">
              <a:t>27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80573C1C-6C35-4F59-AFF7-E719F38D26F2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D101AEDE-D442-4A46-996C-1C450A13666B}" type="slidenum">
              <a:t>27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1AA0F4D-00EB-43C9-9FEA-782ECF7B3B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4257F41-B910-47A0-B34A-92B81D3F52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17042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9172687-3647-4939-92E6-780AB5D4F3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7542B896-7627-4D0F-A4CF-E04D1AE63686}" type="slidenum">
              <a:t>28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FF598F5-F247-4991-A92A-6E552BAE807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CE51F2C-ABCA-446A-A192-2F61CE520391}" type="slidenum">
              <a:t>28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82BAC514-8843-4757-98D3-CAC5E5260F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1456A5A7-706C-4ADC-BDD8-7DED7E170C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046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8182FD8-1BD2-438C-B89D-11BEA1B9A9A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484FFA3B-9A92-45B9-91E9-DEC5E478B5F9}" type="slidenum">
              <a:t>29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FA1DE9C-0A38-4F57-9BF8-5E9D4E295A1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F5648348-07B5-4392-99E5-9BF5787651AC}" type="slidenum">
              <a:t>29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DC68C7D-314D-4BA5-BCE0-89CB94B00F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C8E6DC0A-621D-4358-84CC-DC63433A809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2808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>
            <a:extLst>
              <a:ext uri="{FF2B5EF4-FFF2-40B4-BE49-F238E27FC236}">
                <a16:creationId xmlns:a16="http://schemas.microsoft.com/office/drawing/2014/main" id="{ED9E743C-2236-4D76-9ABE-4AE87AE5D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25D749ED-F77D-4228-903D-50AE9EACDA7A}" type="slidenum">
              <a:rPr lang="en-US" altLang="en-US" sz="12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3779" name="Rectangle 2">
            <a:extLst>
              <a:ext uri="{FF2B5EF4-FFF2-40B4-BE49-F238E27FC236}">
                <a16:creationId xmlns:a16="http://schemas.microsoft.com/office/drawing/2014/main" id="{F30C344A-F8E7-403C-93B4-2C76ADD5F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>
            <a:extLst>
              <a:ext uri="{FF2B5EF4-FFF2-40B4-BE49-F238E27FC236}">
                <a16:creationId xmlns:a16="http://schemas.microsoft.com/office/drawing/2014/main" id="{64E3AA56-88F2-4BB8-8597-3F77FD1C5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E7C19D1-327C-4790-AF2C-BDA0BE93CCB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1836243A-D5EF-403C-AE77-B7016B64F5A1}" type="slidenum">
              <a:t>30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D2C25079-B3A0-4699-AE6C-2FBBDDD2C7C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7ACD732-8D45-4331-BDED-85D3B73C49A8}" type="slidenum">
              <a:t>30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CCBBA077-2881-41E9-8EFB-39567902A2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7B2FE8B6-1B35-4F30-A061-D1F6179D680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88634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E1DD32C-EB9E-4ABB-87BF-604CD8B28E1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256693ED-9458-439A-BB9C-FC62AD45459A}" type="slidenum">
              <a:t>31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E01F195-199A-4F8D-BBF5-B90A4CB1C00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BC89538-1FC3-4D87-B468-7F8342A51A7A}" type="slidenum">
              <a:t>31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122BBA6-83FA-4AA8-9968-36180AB4127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8EE6EA70-D9C5-4F65-99BD-B3F894AFA2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656267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3CE52FF-4FDC-4B78-BBA9-EA2934E3C8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187EB8A5-AC5F-4B37-874A-72336D9A919E}" type="slidenum">
              <a:t>32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4BB080E-FD7C-41E8-BC00-1A7E43E80242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DACBFEA-750B-4056-B2A7-F4EF512AD841}" type="slidenum">
              <a:t>32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CD55DFA-F064-407D-8F72-87AFCF6D482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DF934E86-7E5F-44AC-953A-3F2C4B4E21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281447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ED429A3-CBA8-45A3-B0DF-50B4408506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13DFCBB2-0917-4288-B30F-FBE99052179B}" type="slidenum">
              <a:t>33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AA9C073-D906-4579-9D3D-A2C3E6DC519E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66FF782-BDB4-4A97-913F-DB123A4B89E8}" type="slidenum">
              <a:t>33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8AF936E5-3C0C-49B3-A1F7-337188950D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2FB36F0C-C5BE-4179-96FF-FED0343619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27447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E9A59A2-7210-4A99-91D3-BAD67AB5697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EC0DAEDF-8A0D-4428-BAD6-55EC24C33BD5}" type="slidenum">
              <a:t>34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17E48983-426F-447E-BE3E-C52F5D97F930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414A02C2-90A1-46F2-96AA-585A43AF0B11}" type="slidenum">
              <a:t>34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725D31F0-FAC2-4A58-B094-EE3D1599EB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971084A-EB19-4070-B908-339FE1D53E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576324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4B01690-419A-407C-8701-0FB2A4671AF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3562D2EC-7C21-429D-AE23-61D5D7EEC62D}" type="slidenum">
              <a:t>35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74B27B-B54B-4103-B19C-99D073125C5C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8321690-C4BC-4917-988D-9DFEA5A6EE91}" type="slidenum">
              <a:t>35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D06FEE0C-1F5D-48F4-BCD9-17AA0E0840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67EDECF9-D0E7-448D-8449-1A49F1D6D6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551697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FAB3686-B108-466C-8F1B-CE54924946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B9EA8BDD-6095-49CD-B28F-258AAC9C05EE}" type="slidenum">
              <a:t>36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B6FD11E-C294-411E-B523-D1FFD4757157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ACD4F05-F644-4B89-AD52-370BE34A4F68}" type="slidenum">
              <a:t>36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7F73A83-ABE4-4B47-A949-7548B79666C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1D7842A-E0DE-4659-A33E-CDD51109C6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12693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47A17A1-80C4-4094-A816-0D35543139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D0C7762A-EBA2-4B66-BBB4-181803F82F64}" type="slidenum">
              <a:t>37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2EB1D5C-1A07-45EF-8E39-91C9A2D5CBB0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CF1688A-2905-41A4-9163-35B3C0564B6E}" type="slidenum">
              <a:t>37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69694FBA-7A5C-4F56-B5FC-1441DDAB9F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93D7D7C-5CBB-45D3-957B-54F6F2A6EA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26974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2A1FA76-07B4-4B7A-BEEB-E345A5D435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81B6C47F-8D30-4BD5-83E8-4E672EE30CA6}" type="slidenum">
              <a:t>38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7948A40-F3F4-4EBF-A19A-0B1B829E771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DE54DB86-E915-4FCF-A11A-9BDA42B0CF8B}" type="slidenum">
              <a:t>38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C194D4F4-0ACB-4A0D-94B4-37903D14D7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5D867872-4516-4690-8763-94885495F5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40746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5093F9E-D2BF-45C3-908B-93FF970E7C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122E58C8-F0F2-417F-91EB-AC06FFCA7BEA}" type="slidenum">
              <a:t>39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77D8F-9021-4F78-AB09-CA7C2991BCEF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8C2044A-0450-4BF3-81DD-1F1C6BC5CE55}" type="slidenum">
              <a:t>39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511C82BF-49E8-4D91-BB40-2E7077CA559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55E1D32-78C3-4551-8D62-B9621926F6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930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>
            <a:extLst>
              <a:ext uri="{FF2B5EF4-FFF2-40B4-BE49-F238E27FC236}">
                <a16:creationId xmlns:a16="http://schemas.microsoft.com/office/drawing/2014/main" id="{0FDFBC9C-3DA9-4C18-86BF-FBE027ECBC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C9EE39E-B609-44B8-8A2C-86027C4F3B97}" type="slidenum">
              <a:rPr lang="en-US" altLang="en-US" sz="12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4803" name="Rectangle 2">
            <a:extLst>
              <a:ext uri="{FF2B5EF4-FFF2-40B4-BE49-F238E27FC236}">
                <a16:creationId xmlns:a16="http://schemas.microsoft.com/office/drawing/2014/main" id="{D7633BFE-45B4-4C8C-8011-CECC317CF4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>
            <a:extLst>
              <a:ext uri="{FF2B5EF4-FFF2-40B4-BE49-F238E27FC236}">
                <a16:creationId xmlns:a16="http://schemas.microsoft.com/office/drawing/2014/main" id="{42968317-54FB-41D6-8DF7-2A9D3D915B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945BF0E-187E-4C42-AAEB-A373EE2190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2E2CBB72-DE11-4F5D-BCE8-C393FECE1146}" type="slidenum">
              <a:t>40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308085E-9F02-482E-A3CF-2E81B0E3B16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9CB1B1-27EF-4007-9816-4E32CC92BBC7}" type="slidenum">
              <a:t>40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0C1637F0-F547-4438-9389-0C7D345EC9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AA5AA957-5290-4EF2-AC0E-8138B186476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069725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5889326-D44A-48C6-AEB9-FB637B2A75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71A15810-93CB-4CCC-BDA9-428EAA72985C}" type="slidenum">
              <a:t>41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2CE57EE-F16B-40AE-A0A4-B3CC015B95F0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D9690D-9C27-4FC0-88C9-74C92CAF5F7F}" type="slidenum">
              <a:t>41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93D3CAE-A7CD-429E-93A9-B2DE555A9D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FBCBDF68-A3BF-4353-B650-B315DB3287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51575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6576AAC-0D4F-41AF-A183-E337B2392E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DAA3BF53-D03C-4429-8379-904B2B12AF12}" type="slidenum">
              <a:t>42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8F1D9AA-5849-472A-9972-2635DC66306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C93662B-E794-4A98-A2AA-49AEBBAF2949}" type="slidenum">
              <a:t>42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573AAE7C-173E-4FFB-B542-3F0DDB638D3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AB0C8FE-F0CD-465B-B586-183B9E9DCC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73878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D650133-DC14-4BD5-B3F2-DB4C42B16D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BDB71999-2E57-4F3C-88A5-C97A6F63FF68}" type="slidenum">
              <a:t>43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08B44E7-983C-4510-A2EE-5D6B296E6EFE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033D99F-D752-46D6-B3EC-DC09C923EBB4}" type="slidenum">
              <a:t>43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D4C26D6-E1E5-4AFA-8C1C-2FD301731E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EABCACA8-6C12-4377-8E78-872A88849B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751412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806EA07-A785-4E5C-BD90-6C59BC6140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B01DF8F8-3F71-4D91-82B8-616F1485EB26}" type="slidenum">
              <a:t>44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2D7687E-39F2-40AC-8D81-253DD5B9337F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F855A7B3-246A-4704-A69F-BA805BBDF6B3}" type="slidenum">
              <a:t>44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FD6A9329-6D04-49C1-BA57-FD963EA6B1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099D7D30-779B-481F-8FD8-A9DD66EF98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986151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BD82D35-28E4-4430-88E4-22C9F393001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5E13C9C6-D7FD-485F-B091-D7BE3CCFAE24}" type="slidenum">
              <a:t>45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7B44D99-535C-4BCF-804D-A4E26FD12437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15D8BC-C5E2-488D-99B5-3F240B6A1757}" type="slidenum">
              <a:t>45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9BED431-E3DF-4D49-9310-663E292CF7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312FD47-2404-4881-94AD-8015369ED29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498648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C159C61-0CC1-44EA-A12F-C150A4DCBC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AE925A14-E033-488F-9A1D-67FC7334EC81}" type="slidenum">
              <a:t>46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1A1240FC-7644-4CDF-B190-8350BA3FA28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EC103D7A-1A13-4FE9-AB69-123B5BB63097}" type="slidenum">
              <a:t>46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1D248A58-65EF-4D65-9711-DC498C973E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CD4F3E9A-BF9D-4307-AE77-CA729220ADA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9532799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E6A4B8B-89C7-4CAA-9050-95322E245D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square" lIns="0" tIns="0" rIns="0" bIns="0" anchor="b" anchorCtr="0">
            <a:noAutofit/>
          </a:bodyPr>
          <a:lstStyle/>
          <a:p>
            <a:pPr lvl="0"/>
            <a:fld id="{A063FDEB-2EA5-4A1A-87AD-C68D31FDB34C}" type="slidenum">
              <a:t>47</a:t>
            </a:fld>
            <a:endParaRPr lang="en-IE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F25BDB7-0039-4AE6-BECC-6B4A934CB26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3C17FC-6B9D-4109-A358-49955B915DF4}" type="slidenum">
              <a:t>47</a:t>
            </a:fld>
            <a:endParaRPr lang="en-IE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9E273520-C902-4ED1-9147-3CE924ADAE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A13404AD-CE0F-494F-A789-072BF7736E2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701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>
            <a:extLst>
              <a:ext uri="{FF2B5EF4-FFF2-40B4-BE49-F238E27FC236}">
                <a16:creationId xmlns:a16="http://schemas.microsoft.com/office/drawing/2014/main" id="{EADE5248-C47B-4084-B606-4E3AFF5713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159E232-222A-4BA9-ADE9-70BB571A3E95}" type="slidenum">
              <a:rPr lang="en-US" altLang="en-US" sz="12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5827" name="Rectangle 2">
            <a:extLst>
              <a:ext uri="{FF2B5EF4-FFF2-40B4-BE49-F238E27FC236}">
                <a16:creationId xmlns:a16="http://schemas.microsoft.com/office/drawing/2014/main" id="{5D4E7038-29B5-432A-98A9-D588832CCF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>
            <a:extLst>
              <a:ext uri="{FF2B5EF4-FFF2-40B4-BE49-F238E27FC236}">
                <a16:creationId xmlns:a16="http://schemas.microsoft.com/office/drawing/2014/main" id="{661DA0B5-7FED-4DE4-8AA0-22B5C422E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>
            <a:extLst>
              <a:ext uri="{FF2B5EF4-FFF2-40B4-BE49-F238E27FC236}">
                <a16:creationId xmlns:a16="http://schemas.microsoft.com/office/drawing/2014/main" id="{A070272F-81FE-4B50-BBD8-23B944E21C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6C52222-D206-4D8C-9E6D-E3D59BA58BC2}" type="slidenum">
              <a:rPr lang="en-US" altLang="en-US" sz="12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6851" name="Rectangle 2">
            <a:extLst>
              <a:ext uri="{FF2B5EF4-FFF2-40B4-BE49-F238E27FC236}">
                <a16:creationId xmlns:a16="http://schemas.microsoft.com/office/drawing/2014/main" id="{B69344CD-1FB5-4C48-9C4A-3C57C46D36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>
            <a:extLst>
              <a:ext uri="{FF2B5EF4-FFF2-40B4-BE49-F238E27FC236}">
                <a16:creationId xmlns:a16="http://schemas.microsoft.com/office/drawing/2014/main" id="{376DB619-A9E7-48E2-A8C7-B42B0FD10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>
            <a:extLst>
              <a:ext uri="{FF2B5EF4-FFF2-40B4-BE49-F238E27FC236}">
                <a16:creationId xmlns:a16="http://schemas.microsoft.com/office/drawing/2014/main" id="{A5BA7746-E358-4FB0-801C-C545BACF1B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8BEE1200-E532-4663-8577-04047F9F4416}" type="slidenum">
              <a:rPr lang="en-US" altLang="en-US" sz="12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7875" name="Rectangle 2">
            <a:extLst>
              <a:ext uri="{FF2B5EF4-FFF2-40B4-BE49-F238E27FC236}">
                <a16:creationId xmlns:a16="http://schemas.microsoft.com/office/drawing/2014/main" id="{B8602576-905A-4FFE-A685-83BA547EEA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>
            <a:extLst>
              <a:ext uri="{FF2B5EF4-FFF2-40B4-BE49-F238E27FC236}">
                <a16:creationId xmlns:a16="http://schemas.microsoft.com/office/drawing/2014/main" id="{6E659D11-3CD9-42BE-8C60-401BBE8F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>
            <a:extLst>
              <a:ext uri="{FF2B5EF4-FFF2-40B4-BE49-F238E27FC236}">
                <a16:creationId xmlns:a16="http://schemas.microsoft.com/office/drawing/2014/main" id="{02E7DE1D-D065-49E6-8C5F-AEF284B527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C1A0806-48B1-4DC0-A88E-F541801643FE}" type="slidenum">
              <a:rPr lang="en-US" altLang="en-US" sz="12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08899" name="Rectangle 2">
            <a:extLst>
              <a:ext uri="{FF2B5EF4-FFF2-40B4-BE49-F238E27FC236}">
                <a16:creationId xmlns:a16="http://schemas.microsoft.com/office/drawing/2014/main" id="{D5D8714D-F749-48B1-BFC5-C9C4B0FAF5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>
            <a:extLst>
              <a:ext uri="{FF2B5EF4-FFF2-40B4-BE49-F238E27FC236}">
                <a16:creationId xmlns:a16="http://schemas.microsoft.com/office/drawing/2014/main" id="{65CB4298-3B88-4408-B9F9-52B487001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>
            <a:extLst>
              <a:ext uri="{FF2B5EF4-FFF2-40B4-BE49-F238E27FC236}">
                <a16:creationId xmlns:a16="http://schemas.microsoft.com/office/drawing/2014/main" id="{C28745C2-2171-478B-8591-3B1792F929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0856ECFB-07FB-4659-BEE5-C446AF4B7752}" type="slidenum">
              <a:rPr lang="en-US" altLang="en-US" sz="12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10947" name="Rectangle 2">
            <a:extLst>
              <a:ext uri="{FF2B5EF4-FFF2-40B4-BE49-F238E27FC236}">
                <a16:creationId xmlns:a16="http://schemas.microsoft.com/office/drawing/2014/main" id="{76F2F409-FE58-40EC-B2A9-681213C376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>
            <a:extLst>
              <a:ext uri="{FF2B5EF4-FFF2-40B4-BE49-F238E27FC236}">
                <a16:creationId xmlns:a16="http://schemas.microsoft.com/office/drawing/2014/main" id="{8C663B68-5F70-4B5A-8860-8455C1114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Times New Roman" pitchFamily="18" charset="0"/>
              </a:defRPr>
            </a:lvl1pPr>
            <a:lvl2pPr>
              <a:defRPr>
                <a:latin typeface="Times New Roman" pitchFamily="18" charset="0"/>
              </a:defRPr>
            </a:lvl2pPr>
            <a:lvl3pPr>
              <a:defRPr>
                <a:latin typeface="Times New Roman" pitchFamily="18" charset="0"/>
              </a:defRPr>
            </a:lvl3pPr>
            <a:lvl4pPr>
              <a:defRPr>
                <a:latin typeface="Times New Roman" pitchFamily="18" charset="0"/>
              </a:defRPr>
            </a:lvl4pPr>
            <a:lvl5pPr>
              <a:defRPr>
                <a:latin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>
          <a:xfrm>
            <a:off x="3923928" y="6492875"/>
            <a:ext cx="2133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0" y="6492875"/>
            <a:ext cx="2895600" cy="365125"/>
          </a:xfrm>
        </p:spPr>
        <p:txBody>
          <a:bodyPr/>
          <a:lstStyle/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Times New Roman" pitchFamily="18" charset="0"/>
              </a:defRPr>
            </a:lvl1pPr>
            <a:lvl2pPr>
              <a:defRPr>
                <a:latin typeface="Times New Roman" pitchFamily="18" charset="0"/>
              </a:defRPr>
            </a:lvl2pPr>
            <a:lvl3pPr>
              <a:defRPr>
                <a:latin typeface="Times New Roman" pitchFamily="18" charset="0"/>
              </a:defRPr>
            </a:lvl3pPr>
            <a:lvl4pPr>
              <a:defRPr>
                <a:latin typeface="Times New Roman" pitchFamily="18" charset="0"/>
              </a:defRPr>
            </a:lvl4pPr>
            <a:lvl5pPr>
              <a:defRPr>
                <a:latin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>
          <a:xfrm>
            <a:off x="3923928" y="6492875"/>
            <a:ext cx="2133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0" y="6492875"/>
            <a:ext cx="2895600" cy="365125"/>
          </a:xfrm>
        </p:spPr>
        <p:txBody>
          <a:bodyPr/>
          <a:lstStyle/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>
                <a:latin typeface="Times New Roman" pitchFamily="18" charset="0"/>
              </a:defRPr>
            </a:lvl1pPr>
            <a:lvl2pPr>
              <a:lnSpc>
                <a:spcPct val="90000"/>
              </a:lnSpc>
              <a:defRPr>
                <a:latin typeface="Times New Roman" pitchFamily="18" charset="0"/>
              </a:defRPr>
            </a:lvl2pPr>
            <a:lvl3pPr>
              <a:lnSpc>
                <a:spcPct val="90000"/>
              </a:lnSpc>
              <a:defRPr>
                <a:latin typeface="Times New Roman" pitchFamily="18" charset="0"/>
              </a:defRPr>
            </a:lvl3pPr>
            <a:lvl4pPr>
              <a:lnSpc>
                <a:spcPct val="90000"/>
              </a:lnSpc>
              <a:defRPr>
                <a:latin typeface="Times New Roman" pitchFamily="18" charset="0"/>
              </a:defRPr>
            </a:lvl4pPr>
            <a:lvl5pPr>
              <a:lnSpc>
                <a:spcPct val="90000"/>
              </a:lnSpc>
              <a:defRPr>
                <a:latin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3923928" y="6492875"/>
            <a:ext cx="2133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0" y="6492875"/>
            <a:ext cx="2895600" cy="365125"/>
          </a:xfrm>
        </p:spPr>
        <p:txBody>
          <a:bodyPr/>
          <a:lstStyle/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406B7F-7B18-4408-A09B-AFF6B0CD6A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147DE4-595F-41BE-92F0-3C3E3137A4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4BE244-3F2D-4F60-BB53-2F173BD6F1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9408B7-300A-47B7-BBC3-4AAF075202C4}" type="slidenum">
              <a:t>‹#›</a:t>
            </a:fld>
            <a:endParaRPr lang="en-I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5D600B3-0CF2-4949-B239-B24F27A664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171" y="273352"/>
            <a:ext cx="8229090" cy="1144682"/>
          </a:xfrm>
          <a:noFill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B650B3-B65D-4B34-A467-51D3E0AC34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171" y="1604514"/>
            <a:ext cx="8229090" cy="3977158"/>
          </a:xfrm>
        </p:spPr>
        <p:txBody>
          <a:bodyPr/>
          <a:lstStyle>
            <a:lvl1pPr>
              <a:spcBef>
                <a:spcPts val="1285"/>
              </a:spcBef>
              <a:defRPr lang="en-IE"/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24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  <a:lvl2pPr>
              <a:defRPr>
                <a:latin typeface="Times New Roman" pitchFamily="18" charset="0"/>
              </a:defRPr>
            </a:lvl2pPr>
            <a:lvl3pPr>
              <a:defRPr>
                <a:latin typeface="Times New Roman" pitchFamily="18" charset="0"/>
              </a:defRPr>
            </a:lvl3pPr>
            <a:lvl4pPr>
              <a:defRPr>
                <a:latin typeface="Times New Roman" pitchFamily="18" charset="0"/>
              </a:defRPr>
            </a:lvl4pPr>
            <a:lvl5pPr>
              <a:defRPr>
                <a:latin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</a:defRPr>
            </a:lvl1pPr>
            <a:lvl2pPr>
              <a:defRPr sz="2400">
                <a:latin typeface="Times New Roman" pitchFamily="18" charset="0"/>
              </a:defRPr>
            </a:lvl2pPr>
            <a:lvl3pPr>
              <a:defRPr sz="2000">
                <a:latin typeface="Times New Roman" pitchFamily="18" charset="0"/>
              </a:defRPr>
            </a:lvl3pPr>
            <a:lvl4pPr>
              <a:defRPr sz="1800">
                <a:latin typeface="Times New Roman" pitchFamily="18" charset="0"/>
              </a:defRPr>
            </a:lvl4pPr>
            <a:lvl5pPr>
              <a:defRPr sz="1800">
                <a:latin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</a:defRPr>
            </a:lvl1pPr>
            <a:lvl2pPr>
              <a:defRPr sz="2400">
                <a:latin typeface="Times New Roman" pitchFamily="18" charset="0"/>
              </a:defRPr>
            </a:lvl2pPr>
            <a:lvl3pPr>
              <a:defRPr sz="2000">
                <a:latin typeface="Times New Roman" pitchFamily="18" charset="0"/>
              </a:defRPr>
            </a:lvl3pPr>
            <a:lvl4pPr>
              <a:defRPr sz="1800">
                <a:latin typeface="Times New Roman" pitchFamily="18" charset="0"/>
              </a:defRPr>
            </a:lvl4pPr>
            <a:lvl5pPr>
              <a:defRPr sz="1800">
                <a:latin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Times New Roman" pitchFamily="18" charset="0"/>
              </a:defRPr>
            </a:lvl1pPr>
            <a:lvl2pPr>
              <a:defRPr sz="2000">
                <a:latin typeface="Times New Roman" pitchFamily="18" charset="0"/>
              </a:defRPr>
            </a:lvl2pPr>
            <a:lvl3pPr>
              <a:defRPr sz="1800">
                <a:latin typeface="Times New Roman" pitchFamily="18" charset="0"/>
              </a:defRPr>
            </a:lvl3pPr>
            <a:lvl4pPr>
              <a:defRPr sz="1600">
                <a:latin typeface="Times New Roman" pitchFamily="18" charset="0"/>
              </a:defRPr>
            </a:lvl4pPr>
            <a:lvl5pPr>
              <a:defRPr sz="1600">
                <a:latin typeface="Times New Roman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Times New Roman" pitchFamily="18" charset="0"/>
              </a:defRPr>
            </a:lvl1pPr>
            <a:lvl2pPr>
              <a:defRPr sz="2000">
                <a:latin typeface="Times New Roman" pitchFamily="18" charset="0"/>
              </a:defRPr>
            </a:lvl2pPr>
            <a:lvl3pPr>
              <a:defRPr sz="1800">
                <a:latin typeface="Times New Roman" pitchFamily="18" charset="0"/>
              </a:defRPr>
            </a:lvl3pPr>
            <a:lvl4pPr>
              <a:defRPr sz="1600">
                <a:latin typeface="Times New Roman" pitchFamily="18" charset="0"/>
              </a:defRPr>
            </a:lvl4pPr>
            <a:lvl5pPr>
              <a:defRPr sz="1600">
                <a:latin typeface="Times New Roman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Times New Roman" pitchFamily="18" charset="0"/>
              </a:defRPr>
            </a:lvl1pPr>
            <a:lvl2pPr>
              <a:defRPr sz="2800">
                <a:latin typeface="Times New Roman" pitchFamily="18" charset="0"/>
              </a:defRPr>
            </a:lvl2pPr>
            <a:lvl3pPr>
              <a:defRPr sz="2400">
                <a:latin typeface="Times New Roman" pitchFamily="18" charset="0"/>
              </a:defRPr>
            </a:lvl3pPr>
            <a:lvl4pPr>
              <a:defRPr sz="2000">
                <a:latin typeface="Times New Roman" pitchFamily="18" charset="0"/>
              </a:defRPr>
            </a:lvl4pPr>
            <a:lvl5pPr>
              <a:defRPr sz="2000">
                <a:latin typeface="Times New Roman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604" y="285728"/>
            <a:ext cx="6215106" cy="1000132"/>
          </a:xfrm>
        </p:spPr>
        <p:txBody>
          <a:bodyPr anchor="b"/>
          <a:lstStyle>
            <a:lvl1pPr algn="l">
              <a:defRPr sz="2000" b="1">
                <a:latin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F0FCE846-D7C3-4356-B5CF-3B580D2FEFA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r>
              <a:rPr lang="en-GB"/>
              <a:t>Levitin “Introduction to the Design &amp; Analysis of Algorithms,” 3rd ed., Ch. 1 ©2012 Pearson Education, Inc. Upper Saddle River, NJ. All Rights Reserved.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AF38636-804C-414E-8ACA-D918E70468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s://www.google.ie/search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5576" y="1412777"/>
            <a:ext cx="77768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IE" sz="4000" b="1" dirty="0">
                <a:cs typeface="Times New Roman" pitchFamily="18" charset="0"/>
              </a:rPr>
              <a:t>Big Data Integration</a:t>
            </a:r>
          </a:p>
          <a:p>
            <a:pPr algn="ctr">
              <a:spcAft>
                <a:spcPts val="1200"/>
              </a:spcAft>
            </a:pPr>
            <a:r>
              <a:rPr lang="en-GB" sz="3200" dirty="0">
                <a:cs typeface="Times New Roman" pitchFamily="18" charset="0"/>
              </a:rPr>
              <a:t>Web Services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6696744" cy="206064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Lecture 4</a:t>
            </a:r>
          </a:p>
          <a:p>
            <a:pPr>
              <a:defRPr/>
            </a:pPr>
            <a:r>
              <a:rPr lang="en-GB" dirty="0">
                <a:solidFill>
                  <a:srgbClr val="C00000"/>
                </a:solidFill>
                <a:cs typeface="Times New Roman" pitchFamily="18" charset="0"/>
              </a:rPr>
              <a:t>College of Computing Technology (</a:t>
            </a:r>
            <a:r>
              <a:rPr lang="en-GB" b="1" dirty="0">
                <a:solidFill>
                  <a:srgbClr val="C00000"/>
                </a:solidFill>
                <a:cs typeface="Times New Roman" pitchFamily="18" charset="0"/>
              </a:rPr>
              <a:t>CCT</a:t>
            </a:r>
            <a:r>
              <a:rPr lang="en-GB" dirty="0">
                <a:solidFill>
                  <a:srgbClr val="C00000"/>
                </a:solidFill>
                <a:cs typeface="Times New Roman" pitchFamily="18" charset="0"/>
              </a:rPr>
              <a:t>)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, Dublin, Ireland.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2011153" y="5805264"/>
            <a:ext cx="5225143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Lecturer: Dr. Muhammad 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Iqbal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Ph.D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(DCU),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M.Phil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(GCU)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8636-804C-414E-8ACA-D918E704684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14238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Number Placeholder 3">
            <a:extLst>
              <a:ext uri="{FF2B5EF4-FFF2-40B4-BE49-F238E27FC236}">
                <a16:creationId xmlns:a16="http://schemas.microsoft.com/office/drawing/2014/main" id="{4CB2876F-D454-4E7F-BE32-550FA4B41B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41357EB-9423-4C50-8C92-88A6CB86D1D7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3059" name="Rectangle 2">
            <a:extLst>
              <a:ext uri="{FF2B5EF4-FFF2-40B4-BE49-F238E27FC236}">
                <a16:creationId xmlns:a16="http://schemas.microsoft.com/office/drawing/2014/main" id="{A956A1E8-2D1D-475C-936C-82BD65B0C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676400"/>
          </a:xfrm>
          <a:noFill/>
        </p:spPr>
        <p:txBody>
          <a:bodyPr/>
          <a:lstStyle/>
          <a:p>
            <a:pPr eaLnBrk="1" hangingPunct="1"/>
            <a:r>
              <a:rPr lang="en-US" altLang="en-US" sz="3200" dirty="0">
                <a:solidFill>
                  <a:srgbClr val="0000FF"/>
                </a:solidFill>
              </a:rPr>
              <a:t>Creating, Publishing, Testing and Describing a Web Service</a:t>
            </a:r>
            <a:endParaRPr lang="en-US" altLang="en-US" sz="3200" b="0" dirty="0">
              <a:solidFill>
                <a:srgbClr val="0000FF"/>
              </a:solidFill>
            </a:endParaRPr>
          </a:p>
        </p:txBody>
      </p:sp>
      <p:sp>
        <p:nvSpPr>
          <p:cNvPr id="173060" name="Rectangle 3">
            <a:extLst>
              <a:ext uri="{FF2B5EF4-FFF2-40B4-BE49-F238E27FC236}">
                <a16:creationId xmlns:a16="http://schemas.microsoft.com/office/drawing/2014/main" id="{D867F351-B503-4457-87A2-68C7749ED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001000" cy="3535363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Example: </a:t>
            </a:r>
            <a:r>
              <a:rPr lang="en-US" altLang="en-US" dirty="0" err="1">
                <a:solidFill>
                  <a:srgbClr val="0000FF"/>
                </a:solidFill>
              </a:rPr>
              <a:t>HugeInteger</a:t>
            </a:r>
            <a:r>
              <a:rPr lang="en-US" altLang="en-US" dirty="0">
                <a:solidFill>
                  <a:srgbClr val="0000FF"/>
                </a:solidFill>
              </a:rPr>
              <a:t> web service</a:t>
            </a:r>
          </a:p>
          <a:p>
            <a:pPr lvl="1" eaLnBrk="1" hangingPunct="1"/>
            <a:r>
              <a:rPr lang="en-US" altLang="en-US" dirty="0"/>
              <a:t>Provide methods that take two “huge integers” (represented as Strings) 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Can determine their sum, their difference, which is larger, which is smaller or whether the two numbers are equal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3">
            <a:extLst>
              <a:ext uri="{FF2B5EF4-FFF2-40B4-BE49-F238E27FC236}">
                <a16:creationId xmlns:a16="http://schemas.microsoft.com/office/drawing/2014/main" id="{1A5B855A-E803-4FF5-A7CA-A977C515A3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225911F-54C3-4C77-A354-CEE2349E3B08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4083" name="Rectangle 2">
            <a:extLst>
              <a:ext uri="{FF2B5EF4-FFF2-40B4-BE49-F238E27FC236}">
                <a16:creationId xmlns:a16="http://schemas.microsoft.com/office/drawing/2014/main" id="{4DE008AC-A76B-4BD9-B48F-807783A99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solidFill>
                  <a:srgbClr val="0000FF"/>
                </a:solidFill>
              </a:rPr>
              <a:t>Creating a Web Application Project and Adding a Web Service Class in NetBeans</a:t>
            </a:r>
            <a:endParaRPr lang="en-US" altLang="en-US" sz="3200" b="0" dirty="0">
              <a:solidFill>
                <a:srgbClr val="0000FF"/>
              </a:solidFill>
            </a:endParaRPr>
          </a:p>
        </p:txBody>
      </p:sp>
      <p:sp>
        <p:nvSpPr>
          <p:cNvPr id="174084" name="Rectangle 3">
            <a:extLst>
              <a:ext uri="{FF2B5EF4-FFF2-40B4-BE49-F238E27FC236}">
                <a16:creationId xmlns:a16="http://schemas.microsoft.com/office/drawing/2014/main" id="{22591885-966D-4FF5-837B-58C7FEE4D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0010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In </a:t>
            </a:r>
            <a:r>
              <a:rPr lang="en-US" altLang="en-US" dirty="0" err="1">
                <a:solidFill>
                  <a:srgbClr val="0000FF"/>
                </a:solidFill>
              </a:rPr>
              <a:t>Netbeans</a:t>
            </a:r>
            <a:r>
              <a:rPr lang="en-US" altLang="en-US" dirty="0">
                <a:solidFill>
                  <a:srgbClr val="0000FF"/>
                </a:solidFill>
              </a:rPr>
              <a:t>, </a:t>
            </a:r>
            <a:r>
              <a:rPr lang="en-US" altLang="en-US" dirty="0"/>
              <a:t>you focus on the logic of the web service and let the IDE handle the web service’s infrastructure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To create a web service in NetBeans</a:t>
            </a:r>
          </a:p>
          <a:p>
            <a:pPr lvl="1" eaLnBrk="1" hangingPunct="1"/>
            <a:r>
              <a:rPr lang="en-US" altLang="en-US" dirty="0"/>
              <a:t>Create a project of type </a:t>
            </a:r>
            <a:r>
              <a:rPr lang="en-US" altLang="en-US" u="sng" dirty="0">
                <a:solidFill>
                  <a:srgbClr val="0000FF"/>
                </a:solidFill>
              </a:rPr>
              <a:t>Web Application</a:t>
            </a:r>
          </a:p>
          <a:p>
            <a:pPr lvl="1" eaLnBrk="1" hangingPunct="1"/>
            <a:r>
              <a:rPr lang="en-US" altLang="en-US" dirty="0"/>
              <a:t>The IDE generates additional files that support the web application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Number Placeholder 3">
            <a:extLst>
              <a:ext uri="{FF2B5EF4-FFF2-40B4-BE49-F238E27FC236}">
                <a16:creationId xmlns:a16="http://schemas.microsoft.com/office/drawing/2014/main" id="{72187CDB-F746-40B2-92C0-9BCACF582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8F66B1E0-CCB1-4657-A1C9-6C003DF2A505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5107" name="Rectangle 2">
            <a:extLst>
              <a:ext uri="{FF2B5EF4-FFF2-40B4-BE49-F238E27FC236}">
                <a16:creationId xmlns:a16="http://schemas.microsoft.com/office/drawing/2014/main" id="{0BF7E21F-B322-40ED-90DA-612160544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186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>
                <a:solidFill>
                  <a:srgbClr val="0000FF"/>
                </a:solidFill>
              </a:rPr>
              <a:t>Defining the </a:t>
            </a:r>
            <a:r>
              <a:rPr lang="en-US" altLang="en-US" sz="3600" dirty="0" err="1">
                <a:solidFill>
                  <a:srgbClr val="0000FF"/>
                </a:solidFill>
              </a:rPr>
              <a:t>HugeInteger</a:t>
            </a:r>
            <a:r>
              <a:rPr lang="en-US" altLang="en-US" sz="3600" dirty="0">
                <a:solidFill>
                  <a:srgbClr val="0000FF"/>
                </a:solidFill>
              </a:rPr>
              <a:t> Web Service in </a:t>
            </a:r>
            <a:r>
              <a:rPr lang="en-US" altLang="en-US" sz="3600" dirty="0" err="1">
                <a:solidFill>
                  <a:srgbClr val="0000FF"/>
                </a:solidFill>
              </a:rPr>
              <a:t>Netbeans</a:t>
            </a:r>
            <a:endParaRPr lang="en-US" altLang="en-US" sz="3600" dirty="0">
              <a:solidFill>
                <a:srgbClr val="0000FF"/>
              </a:solidFill>
            </a:endParaRPr>
          </a:p>
        </p:txBody>
      </p:sp>
      <p:sp>
        <p:nvSpPr>
          <p:cNvPr id="175108" name="Rectangle 3">
            <a:extLst>
              <a:ext uri="{FF2B5EF4-FFF2-40B4-BE49-F238E27FC236}">
                <a16:creationId xmlns:a16="http://schemas.microsoft.com/office/drawing/2014/main" id="{5A892C01-6ED5-42DD-A69C-E70DC1F7B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916832"/>
            <a:ext cx="8001000" cy="452596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/>
              <a:t>Each new web service class created with the JAX-WS APIs is a POJO (plain old Java object)</a:t>
            </a:r>
          </a:p>
          <a:p>
            <a:pPr lvl="1" eaLnBrk="1" hangingPunct="1"/>
            <a:r>
              <a:rPr lang="en-US" altLang="en-US" dirty="0"/>
              <a:t>You do not need to extend a class or implement an interface to create a Web service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When you compile a class that uses these JAX-WS 2.0 annotations, the compiler creates the </a:t>
            </a:r>
            <a:r>
              <a:rPr lang="en-US" altLang="en-US" u="sng" dirty="0"/>
              <a:t>compiled code framework </a:t>
            </a:r>
            <a:r>
              <a:rPr lang="en-US" altLang="en-US" dirty="0"/>
              <a:t>that allows the web service to wait for and respond to client requests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3">
            <a:extLst>
              <a:ext uri="{FF2B5EF4-FFF2-40B4-BE49-F238E27FC236}">
                <a16:creationId xmlns:a16="http://schemas.microsoft.com/office/drawing/2014/main" id="{509686D5-A828-47AF-9621-5B33889901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C4752784-3147-4DAA-9694-58886CB86538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6131" name="Rectangle 2">
            <a:extLst>
              <a:ext uri="{FF2B5EF4-FFF2-40B4-BE49-F238E27FC236}">
                <a16:creationId xmlns:a16="http://schemas.microsoft.com/office/drawing/2014/main" id="{823A672B-765A-4718-8C5B-C8BF16FFF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186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>
                <a:solidFill>
                  <a:srgbClr val="0000FF"/>
                </a:solidFill>
              </a:rPr>
              <a:t>Defining the </a:t>
            </a:r>
            <a:r>
              <a:rPr lang="en-US" altLang="en-US" sz="3600" dirty="0" err="1">
                <a:solidFill>
                  <a:srgbClr val="0000FF"/>
                </a:solidFill>
              </a:rPr>
              <a:t>HugeInteger</a:t>
            </a:r>
            <a:r>
              <a:rPr lang="en-US" altLang="en-US" sz="3600" dirty="0">
                <a:solidFill>
                  <a:srgbClr val="0000FF"/>
                </a:solidFill>
              </a:rPr>
              <a:t> Web Service in </a:t>
            </a:r>
            <a:r>
              <a:rPr lang="en-US" altLang="en-US" sz="3600" dirty="0" err="1">
                <a:solidFill>
                  <a:srgbClr val="0000FF"/>
                </a:solidFill>
              </a:rPr>
              <a:t>Netbeans</a:t>
            </a:r>
            <a:endParaRPr lang="en-US" altLang="en-US" sz="3600" dirty="0">
              <a:solidFill>
                <a:srgbClr val="0000FF"/>
              </a:solidFill>
            </a:endParaRPr>
          </a:p>
        </p:txBody>
      </p:sp>
      <p:sp>
        <p:nvSpPr>
          <p:cNvPr id="176132" name="Rectangle 3">
            <a:extLst>
              <a:ext uri="{FF2B5EF4-FFF2-40B4-BE49-F238E27FC236}">
                <a16:creationId xmlns:a16="http://schemas.microsoft.com/office/drawing/2014/main" id="{3FF26A17-9E29-4881-B32D-E05B7BDC4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3568" y="1988840"/>
            <a:ext cx="80010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@</a:t>
            </a:r>
            <a:r>
              <a:rPr lang="en-US" alt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WebService</a:t>
            </a:r>
            <a:r>
              <a:rPr lang="en-US" altLang="en-US" dirty="0">
                <a:solidFill>
                  <a:srgbClr val="0000FF"/>
                </a:solidFill>
              </a:rPr>
              <a:t> annotation </a:t>
            </a:r>
          </a:p>
          <a:p>
            <a:pPr eaLnBrk="1" hangingPunct="1"/>
            <a:endParaRPr lang="en-US" altLang="en-US" dirty="0">
              <a:solidFill>
                <a:srgbClr val="0070C0"/>
              </a:solidFill>
            </a:endParaRPr>
          </a:p>
          <a:p>
            <a:pPr lvl="1" eaLnBrk="1" hangingPunct="1"/>
            <a:r>
              <a:rPr lang="en-US" altLang="en-US" dirty="0"/>
              <a:t>Indicates that a class represents a web service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Optional element </a:t>
            </a:r>
            <a:r>
              <a:rPr lang="en-US" alt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name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specifies the name of the proxy class that will be generated for the client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Optional element </a:t>
            </a:r>
            <a:r>
              <a:rPr lang="en-US" alt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serviceName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specifies the name of the class that the client uses to obtain a proxy object.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Number Placeholder 3">
            <a:extLst>
              <a:ext uri="{FF2B5EF4-FFF2-40B4-BE49-F238E27FC236}">
                <a16:creationId xmlns:a16="http://schemas.microsoft.com/office/drawing/2014/main" id="{E56420BF-FE6A-4097-AE9F-B71B05E540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1B410BF-DEFC-4F78-AF63-9EF00C05A9E6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95075001-CDBC-47E3-A1B0-C39AEE64F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95300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Netbeans</a:t>
            </a:r>
            <a:r>
              <a:rPr lang="en-US" altLang="en-US" sz="2400" dirty="0"/>
              <a:t> places the </a:t>
            </a:r>
            <a:r>
              <a:rPr lang="en-US" alt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@</a:t>
            </a:r>
            <a:r>
              <a:rPr lang="en-US" alt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WebService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annotation at the beginning of each new web service class you create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You can add the optional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name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/>
              <a:t>and </a:t>
            </a:r>
            <a:r>
              <a:rPr lang="en-US" alt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serviceName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elements in the annotation’s parentheses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Methods that are tagged with the </a:t>
            </a:r>
            <a:r>
              <a:rPr lang="en-US" alt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@</a:t>
            </a:r>
            <a:r>
              <a:rPr lang="en-US" alt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WebMethod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annotation can be called remotely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Methods that are not tagged with </a:t>
            </a:r>
            <a:r>
              <a:rPr lang="en-US" alt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@</a:t>
            </a:r>
            <a:r>
              <a:rPr lang="en-US" alt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WebMethod</a:t>
            </a:r>
            <a:r>
              <a:rPr lang="en-US" altLang="en-US" sz="2400" dirty="0">
                <a:solidFill>
                  <a:srgbClr val="0000FF"/>
                </a:solidFill>
              </a:rPr>
              <a:t>  </a:t>
            </a:r>
            <a:r>
              <a:rPr lang="en-US" altLang="en-US" sz="2400" dirty="0"/>
              <a:t>are not accessible to clients that consume the web service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Number Placeholder 3">
            <a:extLst>
              <a:ext uri="{FF2B5EF4-FFF2-40B4-BE49-F238E27FC236}">
                <a16:creationId xmlns:a16="http://schemas.microsoft.com/office/drawing/2014/main" id="{B407F4AB-41A0-42B2-AEE0-732933C287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BA116FC-CEE4-4E68-AC2D-492FBFAB7873}" type="slidenum">
              <a:rPr lang="en-US" altLang="en-US" sz="12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AF49EC46-CEC6-43FD-BAE4-4C81DA5ED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@</a:t>
            </a:r>
            <a:r>
              <a:rPr lang="en-US" altLang="en-US" dirty="0" err="1">
                <a:solidFill>
                  <a:srgbClr val="0000FF"/>
                </a:solidFill>
              </a:rPr>
              <a:t>WebMethod</a:t>
            </a:r>
            <a:r>
              <a:rPr lang="en-US" altLang="en-US" dirty="0">
                <a:solidFill>
                  <a:srgbClr val="0000FF"/>
                </a:solidFill>
              </a:rPr>
              <a:t> annotation </a:t>
            </a:r>
          </a:p>
          <a:p>
            <a:pPr lvl="1" eaLnBrk="1" hangingPunct="1"/>
            <a:r>
              <a:rPr lang="en-US" altLang="en-US" dirty="0"/>
              <a:t>Optional </a:t>
            </a:r>
            <a:r>
              <a:rPr lang="en-US" alt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operationName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element to specify the method name that is exposed to the web service’s client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Parameters of web methods are annotated with the </a:t>
            </a:r>
            <a:r>
              <a:rPr lang="en-US" alt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@</a:t>
            </a:r>
            <a:r>
              <a:rPr lang="en-US" alt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WebParam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/>
              <a:t>annotation</a:t>
            </a:r>
          </a:p>
          <a:p>
            <a:pPr lvl="1" eaLnBrk="1" hangingPunct="1"/>
            <a:r>
              <a:rPr lang="en-US" altLang="en-US" dirty="0"/>
              <a:t>Optional element </a:t>
            </a:r>
            <a:r>
              <a:rPr lang="en-US" altLang="en-US" dirty="0">
                <a:latin typeface="Lucida Console" panose="020B0609040504020204" pitchFamily="49" charset="0"/>
              </a:rPr>
              <a:t>name</a:t>
            </a:r>
            <a:r>
              <a:rPr lang="en-US" altLang="en-US" dirty="0"/>
              <a:t> indicates the parameter name that is exposed to the web service’s clients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9D97-70B1-4906-A7C0-BDABBDA5062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Part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8DF77F-CD47-415F-9D12-1CC022A950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9632" y="1600200"/>
            <a:ext cx="7283152" cy="4525963"/>
          </a:xfrm>
        </p:spPr>
        <p:txBody>
          <a:bodyPr/>
          <a:lstStyle/>
          <a:p>
            <a:pPr lvl="0">
              <a:buNone/>
            </a:pPr>
            <a:endParaRPr lang="en-IE" dirty="0"/>
          </a:p>
          <a:p>
            <a:pPr lvl="0">
              <a:buNone/>
            </a:pPr>
            <a:endParaRPr lang="en-IE" dirty="0"/>
          </a:p>
          <a:p>
            <a:pPr lvl="0">
              <a:buNone/>
            </a:pPr>
            <a:endParaRPr lang="en-IE" dirty="0"/>
          </a:p>
          <a:p>
            <a:pPr lvl="0">
              <a:buNone/>
            </a:pPr>
            <a:r>
              <a:rPr lang="en-IE" sz="3991" dirty="0"/>
              <a:t>Create a Web Service (locally)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20F4E-7C5D-4F23-8B15-EBEEB3F9657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9116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CB77-DF2D-464A-94CD-F5D12FA0BE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17CCE-201A-4E4E-AFF4-9ABA218398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r>
              <a:rPr lang="en-IE"/>
              <a:t> To generate a web service client in the IDE from a web service or WSDL file you need to modify the IDE configuration.</a:t>
            </a:r>
          </a:p>
          <a:p>
            <a:pPr lvl="0"/>
            <a:endParaRPr lang="en-IE"/>
          </a:p>
          <a:p>
            <a:pPr lvl="0"/>
            <a:r>
              <a:rPr lang="en-IE" sz="2540"/>
              <a:t> Go to /home/hduser/netbeans-8.2/etc/netbeans.conf</a:t>
            </a:r>
          </a:p>
          <a:p>
            <a:pPr lvl="0"/>
            <a:r>
              <a:rPr lang="en-IE" sz="2540"/>
              <a:t> Find the line: netbeans_default_options</a:t>
            </a:r>
          </a:p>
          <a:p>
            <a:pPr lvl="0"/>
            <a:r>
              <a:rPr lang="en-IE" sz="2540"/>
              <a:t> If </a:t>
            </a:r>
            <a:r>
              <a:rPr lang="en-IE" sz="2540" b="1"/>
              <a:t>-J-Djavax.xml.accessExternalSchema=all</a:t>
            </a:r>
            <a:r>
              <a:rPr lang="en-IE" sz="2540"/>
              <a:t> is not between the quotes then paste it in.</a:t>
            </a:r>
          </a:p>
          <a:p>
            <a:pPr lvl="0"/>
            <a:r>
              <a:rPr lang="en-IE" sz="2540"/>
              <a:t> Save the file and exit.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544C4-D8D6-4ED1-8E7F-C9C9B91E910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5114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15290-4C90-4CA9-89AA-C864BE907D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A6A02-46D8-4A30-8B66-36E0872F00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3977067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IE"/>
              <a:t>If you are deploying to the GlassFish Server you need to modify the configuration file of the GlassFish Server (domain.xml)</a:t>
            </a:r>
          </a:p>
          <a:p>
            <a:pPr lvl="0">
              <a:buNone/>
            </a:pPr>
            <a:endParaRPr lang="en-IE"/>
          </a:p>
          <a:p>
            <a:pPr lvl="0"/>
            <a:r>
              <a:rPr lang="en-IE" sz="1814"/>
              <a:t> /home/hduser/glassfish-4.1.1/glassfish/domains/domain1/config/domain.xml</a:t>
            </a:r>
          </a:p>
          <a:p>
            <a:pPr lvl="0"/>
            <a:r>
              <a:rPr lang="en-IE" sz="1996"/>
              <a:t> Find : &lt;java-config</a:t>
            </a:r>
          </a:p>
          <a:p>
            <a:pPr lvl="0"/>
            <a:r>
              <a:rPr lang="en-IE" sz="1996"/>
              <a:t> Check the jvm-options for the following configuration</a:t>
            </a:r>
          </a:p>
          <a:p>
            <a:pPr lvl="0"/>
            <a:r>
              <a:rPr lang="en-IE" sz="1996" b="1"/>
              <a:t> &lt;jvm-options&gt;-Djavax.xml.accessExternalSchema=all&lt;/jvm-options&gt;</a:t>
            </a:r>
          </a:p>
          <a:p>
            <a:pPr lvl="0"/>
            <a:r>
              <a:rPr lang="en-IE" sz="1996"/>
              <a:t> It should be there by default, if not paste it in, save file and exit</a:t>
            </a:r>
          </a:p>
          <a:p>
            <a:pPr lvl="0"/>
            <a:r>
              <a:rPr lang="en-IE" sz="1996"/>
              <a:t> You can now start Netbeans IDE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B80B2-3D5B-4E73-B417-82DB7CDA087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8342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CE3FE-6181-4FD8-A4BB-3B81A19396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75694" y="476672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36993-7E80-4A96-B04E-A94C721013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338559"/>
          </a:xfrm>
        </p:spPr>
        <p:txBody>
          <a:bodyPr/>
          <a:lstStyle/>
          <a:p>
            <a:pPr lvl="0"/>
            <a:r>
              <a:rPr lang="en-IE" sz="1996"/>
              <a:t> Choose File &gt; New Project</a:t>
            </a:r>
          </a:p>
          <a:p>
            <a:pPr lvl="0"/>
            <a:r>
              <a:rPr lang="en-IE" sz="1996"/>
              <a:t> Select Web Application from the Java Web category</a:t>
            </a:r>
          </a:p>
          <a:p>
            <a:pPr lvl="0"/>
            <a:endParaRPr lang="en-IE" sz="1996"/>
          </a:p>
          <a:p>
            <a:pPr lvl="0"/>
            <a:r>
              <a:rPr lang="en-IE" sz="1996"/>
              <a:t>  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Click Next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F36A1A-67FA-410F-99A7-0AC34209E51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364004" y="2612770"/>
            <a:ext cx="4913289" cy="274303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4C9132-327F-415B-A2F4-0E34507811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074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C8551-21ED-44CD-ACEE-B575975A816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Web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72D1C-D874-40B5-A23B-40129B26A8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7584" y="1556792"/>
            <a:ext cx="7859216" cy="518457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IE" dirty="0"/>
              <a:t>Part 1</a:t>
            </a:r>
          </a:p>
          <a:p>
            <a:pPr lvl="0"/>
            <a:r>
              <a:rPr lang="en-GB" dirty="0"/>
              <a:t>Web Services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Part 2</a:t>
            </a:r>
            <a:endParaRPr lang="en-IE" dirty="0"/>
          </a:p>
          <a:p>
            <a:pPr lvl="0"/>
            <a:r>
              <a:rPr lang="en-IE" dirty="0"/>
              <a:t>Create a Web Service (locally)</a:t>
            </a:r>
          </a:p>
          <a:p>
            <a:pPr lvl="0"/>
            <a:endParaRPr lang="en-IE" dirty="0"/>
          </a:p>
          <a:p>
            <a:pPr lvl="0"/>
            <a:r>
              <a:rPr lang="en-IE" dirty="0"/>
              <a:t> Part 3</a:t>
            </a:r>
          </a:p>
          <a:p>
            <a:pPr lvl="0"/>
            <a:r>
              <a:rPr lang="en-IE" dirty="0"/>
              <a:t>Consume a Web Service (locally)</a:t>
            </a:r>
          </a:p>
          <a:p>
            <a:pPr lvl="0"/>
            <a:endParaRPr lang="en-IE" dirty="0"/>
          </a:p>
          <a:p>
            <a:pPr lvl="0"/>
            <a:r>
              <a:rPr lang="en-IE" dirty="0"/>
              <a:t> Part 4</a:t>
            </a:r>
          </a:p>
          <a:p>
            <a:pPr lvl="0"/>
            <a:r>
              <a:rPr lang="en-IE" dirty="0"/>
              <a:t>Consume a Web Service (Present on Moodle)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61C0D-3FB8-4C2C-BE50-FE8872C2092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7890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D215F-BE47-4070-BBD4-137A87D062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5DB83-74FF-4FA0-A7EB-158455AE9C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3977067"/>
          </a:xfrm>
        </p:spPr>
        <p:txBody>
          <a:bodyPr/>
          <a:lstStyle/>
          <a:p>
            <a:pPr lvl="0"/>
            <a:r>
              <a:rPr lang="en-IE" sz="1996"/>
              <a:t> Change Project Name: to </a:t>
            </a:r>
            <a:r>
              <a:rPr lang="en-IE" sz="1996" b="1"/>
              <a:t>CalculatorWSApplication</a:t>
            </a:r>
          </a:p>
          <a:p>
            <a:pPr lvl="0"/>
            <a:r>
              <a:rPr lang="en-IE" sz="1996"/>
              <a:t> Click Next</a:t>
            </a:r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83AB7E-AFE5-4505-BA33-EA74D8458EC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79654" y="2714001"/>
            <a:ext cx="6576741" cy="316428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A1A7A-27CC-4FC2-8AE8-5F91FF207CB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0017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A3AB1-C235-4E22-8944-5B53DC4A79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D2185-4083-48E3-A7B3-9D8A69DEDF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Set the server to GlassFish 4.1.1</a:t>
            </a:r>
          </a:p>
          <a:p>
            <a:pPr lvl="0"/>
            <a:r>
              <a:rPr lang="en-IE" sz="1996"/>
              <a:t> Set Java EE Version: Java EE 7 Web</a:t>
            </a:r>
          </a:p>
          <a:p>
            <a:pPr lvl="0"/>
            <a:r>
              <a:rPr lang="en-IE" sz="1996"/>
              <a:t> Set Context path: /CalculatorWSApplication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Click Finish</a:t>
            </a:r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B4B67D-01DE-4B7E-8609-FDECB1FA5CA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21930" y="3002671"/>
            <a:ext cx="7758856" cy="222250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26968-A7FB-4824-B42B-F01BAE8345A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5781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10EE-41FD-4066-BB15-D4DFB30AEB6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Create a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A027C-BEEA-4787-9DFF-ABF9535BB8D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You should now have a project created in the Projects view on the left  hand side.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The main view will display index.html</a:t>
            </a:r>
          </a:p>
          <a:p>
            <a:pPr lvl="0"/>
            <a:endParaRPr lang="en-IE" sz="1996"/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A27133-51D0-4DED-8293-063C6C88084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83723" y="2286219"/>
            <a:ext cx="4778097" cy="28083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3346D-3A9C-43F1-92AA-FAD86AC1392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18975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05FDE-8673-41E7-963D-FAD30CC4DD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Creating a WS from a Java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835E9-384E-4261-BD57-8024EDCBBFE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Right-click the CalculatorWSApplication node and choose New &gt; Web Service.</a:t>
            </a:r>
          </a:p>
          <a:p>
            <a:pPr lvl="0"/>
            <a:r>
              <a:rPr lang="en-IE" sz="1996"/>
              <a:t> If the option is not there choose Other &gt; Web Services &gt; Web Service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Click Next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04CF60-5369-4B52-9860-6EC8511E8B2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94123" y="3004630"/>
            <a:ext cx="6098017" cy="248178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DFFC8-C3D0-4BB9-9F37-B3CC5740A5D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8243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EB4E-11EA-4DBF-A6E3-64A17E1CFA8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Creating a WS from a Java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BADB2-5F51-46ED-B3AD-61E79865347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>
            <a:normAutofit lnSpcReduction="10000"/>
          </a:bodyPr>
          <a:lstStyle/>
          <a:p>
            <a:pPr lvl="0"/>
            <a:r>
              <a:rPr lang="en-IE" sz="1996"/>
              <a:t> Name the web service CalculatorWS and type com.hduser.calculator in Package. Leave  Create Web Service from Scratch selected.</a:t>
            </a:r>
          </a:p>
          <a:p>
            <a:pPr lvl="0"/>
            <a:r>
              <a:rPr lang="en-IE" sz="1996"/>
              <a:t> Select Implement Web Service as a Stateless Session Bean.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Click Finish. The Projects window displays the structure of the new web service and the source code is shown in the editor area.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8875D0-0C69-4490-AD54-7A9065A5DF6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54032" y="2547460"/>
            <a:ext cx="5246371" cy="283413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FB0B7-3DDA-4C21-B8FD-53F82797C03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7369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8FF57-9300-4D37-B76E-56E6CB935E5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Creating a WS from a Java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06ED3-B889-41E7-87D5-FAF21388C9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A default hello web service is created by Netbeans</a:t>
            </a:r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CAA67A-323D-4150-8F6C-686847727B5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63402" y="2155598"/>
            <a:ext cx="6920926" cy="385330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DAAE5-6E5D-44A4-825E-B72458F992A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81907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77523-403D-43F3-BB20-C63DD9F8656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394C1-5FAC-457D-A2B3-F09CD67DF8F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Change to the Design view in the editor.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Click the Add operation button.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88EE0C-992F-4569-9BBF-EFB6F01AF29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57498" y="2341078"/>
            <a:ext cx="8433511" cy="223034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38548726-E387-4AC9-8E80-69470482DC4B}"/>
              </a:ext>
            </a:extLst>
          </p:cNvPr>
          <p:cNvSpPr/>
          <p:nvPr/>
        </p:nvSpPr>
        <p:spPr>
          <a:xfrm flipH="1">
            <a:off x="1306205" y="1894357"/>
            <a:ext cx="1110274" cy="71841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8CFD11DA-7950-4A76-A675-67CFBA3BB180}"/>
              </a:ext>
            </a:extLst>
          </p:cNvPr>
          <p:cNvSpPr/>
          <p:nvPr/>
        </p:nvSpPr>
        <p:spPr>
          <a:xfrm flipV="1">
            <a:off x="3983925" y="3396493"/>
            <a:ext cx="2547099" cy="16327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323F6-A1D0-4D2A-9B5E-7C2D9FF266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0054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165E0-EB80-477A-8921-C076EE8B2E3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D1A56-58CB-48FE-8B72-89AFA03153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In the upper part of the Add Operation dialog box, type add in Name and type int in the Return Type drop-down list.</a:t>
            </a:r>
          </a:p>
          <a:p>
            <a:pPr lvl="0"/>
            <a:r>
              <a:rPr lang="en-IE" sz="1996"/>
              <a:t> In the lower part of the Add Operation dialog box, click Add and create a parameter of type int named num_1.</a:t>
            </a:r>
          </a:p>
          <a:p>
            <a:pPr lvl="0"/>
            <a:r>
              <a:rPr lang="en-IE" sz="1996"/>
              <a:t> Click Add again and create a parameter of type int called num_2.</a:t>
            </a:r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4889D7-B3CC-41AA-A872-148F6B70C96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49033" y="3657733"/>
            <a:ext cx="7541700" cy="254709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FAD56-F87C-4BE2-AA3A-F0502D1E1E1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86321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2F656-3834-496D-A448-65C8532406D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BE4B7-7888-47C9-BB98-A40E15E74A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Click OK at the bottom of the panel to add the operation.</a:t>
            </a:r>
          </a:p>
          <a:p>
            <a:pPr lvl="0"/>
            <a:r>
              <a:rPr lang="en-IE" sz="1996"/>
              <a:t> Remove the default hello operation.</a:t>
            </a:r>
          </a:p>
          <a:p>
            <a:pPr lvl="0"/>
            <a:r>
              <a:rPr lang="en-IE" sz="1996"/>
              <a:t> Right click on hello operation and choose: Remove Operation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Click Yes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60EA9D-1A9F-4BEB-9133-2D42E096FF2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75585" y="2919728"/>
            <a:ext cx="5616680" cy="26947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D66FDF-109F-4984-835C-872ADAC9D86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4544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8C120-DA07-4574-A3CF-71E12A3A64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BD3E3-2088-448D-B976-AEF52B47DF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Click on the source view to go back to view the code in the editor.</a:t>
            </a:r>
          </a:p>
          <a:p>
            <a:pPr lvl="0"/>
            <a:r>
              <a:rPr lang="en-IE" sz="1996"/>
              <a:t> You will see the default hello code is gone and the new add method is now there instead.</a:t>
            </a:r>
          </a:p>
          <a:p>
            <a:pPr lvl="0"/>
            <a:r>
              <a:rPr lang="en-IE" sz="1996"/>
              <a:t> Alter the code to now look like this.</a:t>
            </a:r>
          </a:p>
          <a:p>
            <a:pPr lvl="0"/>
            <a:endParaRPr lang="en-IE" sz="19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22F4E9-3328-4711-BFC3-758FDC3C8CA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83723" y="3265872"/>
            <a:ext cx="7664156" cy="274303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7ABB5E-27AF-4F20-86FD-1B399CE041A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29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693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Number Placeholder 3">
            <a:extLst>
              <a:ext uri="{FF2B5EF4-FFF2-40B4-BE49-F238E27FC236}">
                <a16:creationId xmlns:a16="http://schemas.microsoft.com/office/drawing/2014/main" id="{403994F3-DE46-4000-B2A3-CDD657ECDC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C9F29FC9-91BD-4094-934D-81F682F30B9A}" type="slidenum">
              <a:rPr lang="en-US" altLang="en-US" sz="12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64867" name="Rectangle 2">
            <a:extLst>
              <a:ext uri="{FF2B5EF4-FFF2-40B4-BE49-F238E27FC236}">
                <a16:creationId xmlns:a16="http://schemas.microsoft.com/office/drawing/2014/main" id="{BB85EE15-FA12-4F85-9DC7-12073E8A4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Introduction</a:t>
            </a:r>
          </a:p>
        </p:txBody>
      </p:sp>
      <p:sp>
        <p:nvSpPr>
          <p:cNvPr id="164868" name="Rectangle 3">
            <a:extLst>
              <a:ext uri="{FF2B5EF4-FFF2-40B4-BE49-F238E27FC236}">
                <a16:creationId xmlns:a16="http://schemas.microsoft.com/office/drawing/2014/main" id="{A54AE2E4-DC89-41CC-B62A-6A743C316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8001000" cy="5029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Web service </a:t>
            </a:r>
          </a:p>
          <a:p>
            <a:pPr lvl="1" eaLnBrk="1" hangingPunct="1"/>
            <a:r>
              <a:rPr lang="en-US" altLang="en-US" dirty="0"/>
              <a:t>A software component stored on one computer that can be accessed via method calls by an application (or other software component) on another computer over a network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Web services </a:t>
            </a:r>
            <a:r>
              <a:rPr lang="en-US" altLang="en-US" sz="3000" dirty="0"/>
              <a:t>communicate using such technologies as XML/ JSON and HTTP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Simple Object Access Protocol (SOAP) </a:t>
            </a:r>
          </a:p>
          <a:p>
            <a:pPr lvl="1" eaLnBrk="1" hangingPunct="1"/>
            <a:r>
              <a:rPr lang="en-US" altLang="en-US" dirty="0"/>
              <a:t>An XML-based protocol that allows web services and clients to communicate in a </a:t>
            </a:r>
            <a:r>
              <a:rPr lang="en-US" altLang="en-US" u="sng" dirty="0"/>
              <a:t>platform-independent</a:t>
            </a:r>
            <a:r>
              <a:rPr lang="en-US" altLang="en-US" dirty="0"/>
              <a:t> manner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A70EC-1E09-4780-BCF4-DF9779E459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872D8-EC72-4CD4-BFFC-D3B0DC89B22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1996"/>
              <a:t> Well done, you have just created your first Web Service.</a:t>
            </a:r>
          </a:p>
          <a:p>
            <a:pPr lvl="0"/>
            <a:r>
              <a:rPr lang="en-IE" sz="1996"/>
              <a:t> To test the Web service drop down the Web Services directory and right click on CalculatorWSApplication.</a:t>
            </a:r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endParaRPr lang="en-IE" sz="1996"/>
          </a:p>
          <a:p>
            <a:pPr lvl="0"/>
            <a:r>
              <a:rPr lang="en-IE" sz="1996"/>
              <a:t> Choose Test Web service.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B9E23F-9F7D-408C-976B-880BCB792883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53279" y="2804129"/>
            <a:ext cx="3718438" cy="27476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4FAF89C-2851-459C-A472-7F622D82C6E9}"/>
              </a:ext>
            </a:extLst>
          </p:cNvPr>
          <p:cNvSpPr/>
          <p:nvPr/>
        </p:nvSpPr>
        <p:spPr>
          <a:xfrm flipH="1">
            <a:off x="3787994" y="2612770"/>
            <a:ext cx="1175584" cy="23511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997F3-DC2A-4FA3-BD70-E80A2A79E5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28367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9260D-93B2-42EB-9BB5-8D7D4788795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Adding an Operation to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402C3-85F5-43F4-BBF3-99B519AE21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2540"/>
              <a:t> Netbeans throws an error.</a:t>
            </a:r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r>
              <a:rPr lang="en-IE" sz="2540"/>
              <a:t> It is letting us know that we have not deployed our Web Service.</a:t>
            </a:r>
          </a:p>
          <a:p>
            <a:pPr lvl="0"/>
            <a:r>
              <a:rPr lang="en-IE" sz="2540"/>
              <a:t> Right click on the main Project node and select deploy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3A583-131E-49F2-B301-405CCDFA643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79654" y="2155598"/>
            <a:ext cx="7254334" cy="222054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34846-9978-42B0-B899-042684EAC53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08879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5603-8021-4075-9A69-130E04DC77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Testing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6B5E4-3180-4710-96E6-09BCD31D3D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2540"/>
              <a:t> Deploying the Web Service will automatically start the GlassFish server.</a:t>
            </a:r>
          </a:p>
          <a:p>
            <a:pPr lvl="0"/>
            <a:r>
              <a:rPr lang="en-IE" sz="2540"/>
              <a:t> Allow the server to start, this will take a little while.</a:t>
            </a:r>
          </a:p>
          <a:p>
            <a:pPr lvl="0"/>
            <a:r>
              <a:rPr lang="en-IE" sz="2540"/>
              <a:t> You can check the progress by clicking on the GlassFish tab at the bottom of the IDE.</a:t>
            </a:r>
          </a:p>
          <a:p>
            <a:pPr lvl="0"/>
            <a:endParaRPr lang="en-IE" sz="254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4E6D44-2F52-4F32-A7C9-7FA39838E79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b="-27924"/>
          <a:stretch>
            <a:fillRect/>
          </a:stretch>
        </p:blipFill>
        <p:spPr>
          <a:xfrm>
            <a:off x="195931" y="4439497"/>
            <a:ext cx="8423714" cy="209188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D5EFF2FE-97BA-426E-A550-CD0DB698D852}"/>
              </a:ext>
            </a:extLst>
          </p:cNvPr>
          <p:cNvSpPr/>
          <p:nvPr/>
        </p:nvSpPr>
        <p:spPr>
          <a:xfrm>
            <a:off x="6400403" y="3527113"/>
            <a:ext cx="327" cy="124089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8FE7B-1E6F-405C-9F97-E7AFBD059C4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50205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840CD-FD3E-47F4-87E7-F316BE9544F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Testing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D5D5A-2F99-4F5F-984C-A4A73132719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 sz="2540"/>
              <a:t> When you see</a:t>
            </a:r>
          </a:p>
          <a:p>
            <a:pPr lvl="0"/>
            <a:r>
              <a:rPr lang="en-IE" sz="2540"/>
              <a:t>CalculatorWSApplication was successfully deployed in 9,912 milliseconds.</a:t>
            </a:r>
          </a:p>
          <a:p>
            <a:pPr lvl="0"/>
            <a:r>
              <a:rPr lang="en-IE" sz="2540"/>
              <a:t> Now you can right click on the Web Service as before and choose Test Web Service.</a:t>
            </a:r>
          </a:p>
          <a:p>
            <a:pPr lvl="0"/>
            <a:r>
              <a:rPr lang="en-IE" sz="2540"/>
              <a:t> The browser will open and you can now test the Web service and view the WSDL file.</a:t>
            </a:r>
          </a:p>
          <a:p>
            <a:pPr lvl="0"/>
            <a:r>
              <a:rPr lang="en-IE" sz="2540"/>
              <a:t> Type 5 and 5 into the input fields and check that you get the response.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6C831-A729-4E9F-AC42-8B0F4AF808D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41946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89B1-BCB8-4519-BC24-FC942B86788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Testing the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19026-A9C8-4004-907B-313BCD7C0A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IE"/>
              <a:t> View in browser</a:t>
            </a:r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endParaRPr lang="en-IE"/>
          </a:p>
          <a:p>
            <a:pPr lvl="0"/>
            <a:r>
              <a:rPr lang="en-IE"/>
              <a:t> You can also view the Soap Request and Response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B8163A-8524-4D9E-8746-5968A749423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89927" y="2135352"/>
            <a:ext cx="3383723" cy="30898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419A4-C1FF-4F35-B98A-1C7B78020C4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352999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235B-852C-48BA-8519-52AA8957DCD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Part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5C414-956A-4F5C-B84B-639D8B54D8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None/>
            </a:pPr>
            <a:endParaRPr lang="en-IE" dirty="0"/>
          </a:p>
          <a:p>
            <a:pPr lvl="0">
              <a:buNone/>
            </a:pPr>
            <a:endParaRPr lang="en-IE" dirty="0"/>
          </a:p>
          <a:p>
            <a:pPr lvl="0">
              <a:buNone/>
            </a:pPr>
            <a:endParaRPr lang="en-IE" dirty="0"/>
          </a:p>
          <a:p>
            <a:pPr lvl="0" algn="ctr">
              <a:buNone/>
            </a:pPr>
            <a:r>
              <a:rPr lang="en-IE" sz="4354" dirty="0"/>
              <a:t>Consuming the Web Service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28FA8-F294-48A4-B93E-6B8DE31F8DD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16490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0A0-0B54-413F-A8F8-56603F93958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E8C8D-71C2-491A-95EA-905913B76B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/>
              <a:t> Now that we have a web service we need a client to consume it.</a:t>
            </a:r>
          </a:p>
          <a:p>
            <a:pPr lvl="0"/>
            <a:r>
              <a:rPr lang="en-IE"/>
              <a:t> Choose File &gt; New Project</a:t>
            </a:r>
          </a:p>
          <a:p>
            <a:pPr lvl="0"/>
            <a:r>
              <a:rPr lang="en-IE"/>
              <a:t> Select Web Application from the Java Web category</a:t>
            </a:r>
          </a:p>
          <a:p>
            <a:pPr lvl="0"/>
            <a:r>
              <a:rPr lang="en-IE"/>
              <a:t> Name the project </a:t>
            </a:r>
            <a:r>
              <a:rPr lang="en-IE" b="1"/>
              <a:t>CalculatorWSJSPClient</a:t>
            </a:r>
          </a:p>
          <a:p>
            <a:pPr lvl="0"/>
            <a:r>
              <a:rPr lang="en-IE"/>
              <a:t> See the next slide for screen shot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031CE-3BA2-42B5-B6DD-22E33385550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54348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6A32-A1D9-4EB8-B6C3-ACAC417B38B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52F62-3337-4A3D-8BA6-885D34EC7D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/>
            <a:r>
              <a:rPr lang="en-IE"/>
              <a:t> Once you have entered the project name click Next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A9F6EF-FEE3-4F61-9DA9-37B9E9A0FF4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83723" y="2810986"/>
            <a:ext cx="7775510" cy="31979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E7E9A-1BD6-40F6-953F-311A18C3167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3221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D85B-3341-438E-8BF0-392C71731B3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2BC43-39F7-4D8B-84A8-FF6C2406B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9302" cy="5064327"/>
          </a:xfrm>
        </p:spPr>
        <p:txBody>
          <a:bodyPr>
            <a:normAutofit fontScale="92500"/>
          </a:bodyPr>
          <a:lstStyle/>
          <a:p>
            <a:pPr lvl="0">
              <a:lnSpc>
                <a:spcPct val="110000"/>
              </a:lnSpc>
              <a:spcAft>
                <a:spcPts val="1200"/>
              </a:spcAft>
            </a:pPr>
            <a:r>
              <a:rPr lang="en-IE" sz="2540" dirty="0"/>
              <a:t> Leave the server and java version as before and click Finish.</a:t>
            </a:r>
          </a:p>
          <a:p>
            <a:pPr lvl="0">
              <a:lnSpc>
                <a:spcPct val="110000"/>
              </a:lnSpc>
              <a:spcAft>
                <a:spcPts val="1200"/>
              </a:spcAft>
            </a:pPr>
            <a:r>
              <a:rPr lang="en-IE" sz="2540" dirty="0"/>
              <a:t> Expand the Web Pages node under the project node and delete index.html.</a:t>
            </a:r>
          </a:p>
          <a:p>
            <a:pPr lvl="0">
              <a:lnSpc>
                <a:spcPct val="110000"/>
              </a:lnSpc>
              <a:spcAft>
                <a:spcPts val="1200"/>
              </a:spcAft>
            </a:pPr>
            <a:r>
              <a:rPr lang="en-IE" sz="2540" dirty="0"/>
              <a:t> Right-click the Web Pages node and choose New &gt; JSP in the popup menu.</a:t>
            </a:r>
          </a:p>
          <a:p>
            <a:pPr lvl="0">
              <a:lnSpc>
                <a:spcPct val="110000"/>
              </a:lnSpc>
              <a:spcAft>
                <a:spcPts val="1200"/>
              </a:spcAft>
            </a:pPr>
            <a:r>
              <a:rPr lang="en-IE" sz="2540" dirty="0"/>
              <a:t> If JSP is not available in the popup menu, choose New &gt; Other and select JSP in the Web category of the New File wizard.</a:t>
            </a:r>
          </a:p>
          <a:p>
            <a:pPr lvl="0">
              <a:lnSpc>
                <a:spcPct val="110000"/>
              </a:lnSpc>
              <a:spcAft>
                <a:spcPts val="1200"/>
              </a:spcAft>
            </a:pPr>
            <a:r>
              <a:rPr lang="en-IE" sz="2540" dirty="0"/>
              <a:t> Type index for the name of the JSP file in the New File wizard. Click Finish.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47A2D-AC43-4406-8BCD-FF264FCD9AD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81903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5589-BBAA-465A-8029-6D1B2B7EE7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68815-9A88-45A4-A826-30A8D4865C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>
              <a:buNone/>
            </a:pPr>
            <a:endParaRPr lang="en-IE"/>
          </a:p>
          <a:p>
            <a:pPr lvl="0"/>
            <a:r>
              <a:rPr lang="en-IE"/>
              <a:t> Click Finish to create the JSP (Java Server Page)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6A4C81-2939-43EB-ADF0-A993CF03D42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98066" y="1486169"/>
            <a:ext cx="5747301" cy="386963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84C111-A642-470F-9DB2-F2EBDEC329F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39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8191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Number Placeholder 3">
            <a:extLst>
              <a:ext uri="{FF2B5EF4-FFF2-40B4-BE49-F238E27FC236}">
                <a16:creationId xmlns:a16="http://schemas.microsoft.com/office/drawing/2014/main" id="{24047489-998A-4F89-8AC3-F9520D80C1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CBEAB5BD-1647-43DD-A4DF-BB58730DA961}" type="slidenum">
              <a:rPr lang="en-US" altLang="en-US" sz="12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FF699BE1-50C5-46CA-8854-D067EDAD2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443008"/>
            <a:ext cx="8001000" cy="5410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Companies </a:t>
            </a:r>
          </a:p>
          <a:p>
            <a:pPr lvl="1" eaLnBrk="1" hangingPunct="1"/>
            <a:r>
              <a:rPr lang="en-US" altLang="en-US" dirty="0"/>
              <a:t>Amazon, Google, eBay, PayPal and many others make their server-side applications available to their partners via web services.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r>
              <a:rPr lang="en-US" altLang="en-US" dirty="0"/>
              <a:t>By using web services, companies can spend </a:t>
            </a:r>
            <a:r>
              <a:rPr lang="en-US" altLang="en-US" u="sng" dirty="0">
                <a:solidFill>
                  <a:schemeClr val="tx1"/>
                </a:solidFill>
              </a:rPr>
              <a:t>less time developing new applications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and can create new applications in an innovative way in small amount of time.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 err="1">
                <a:solidFill>
                  <a:srgbClr val="0000FF"/>
                </a:solidFill>
              </a:rPr>
              <a:t>Netbeans</a:t>
            </a:r>
            <a:r>
              <a:rPr lang="en-US" altLang="en-US" b="1" dirty="0">
                <a:solidFill>
                  <a:srgbClr val="0000FF"/>
                </a:solidFill>
              </a:rPr>
              <a:t> 6.5 - 9 and Java EE </a:t>
            </a:r>
            <a:r>
              <a:rPr lang="en-US" altLang="en-US" dirty="0"/>
              <a:t>enable programmers to “publish (deploy)” and/or “consume (client request)” web services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64730AD-7AC9-4137-9891-E81A3D70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Introduction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DEB63-844B-46FC-A85B-24A5FA29921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9BD26-C1B7-4336-B892-68ED2D25C6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>
            <a:normAutofit/>
          </a:bodyPr>
          <a:lstStyle/>
          <a:p>
            <a:pPr lvl="0"/>
            <a:r>
              <a:rPr lang="en-IE" sz="2800" dirty="0"/>
              <a:t> Right-click the </a:t>
            </a:r>
            <a:r>
              <a:rPr lang="en-IE" sz="2800" dirty="0" err="1"/>
              <a:t>CalculatorWSJSPClient</a:t>
            </a:r>
            <a:r>
              <a:rPr lang="en-IE" sz="2800" dirty="0"/>
              <a:t> node and choose New &gt; Web Service Client.</a:t>
            </a:r>
          </a:p>
          <a:p>
            <a:pPr lvl="0"/>
            <a:r>
              <a:rPr lang="en-IE" sz="2800" dirty="0"/>
              <a:t> If the option is not there choose Other &gt; Web Services &gt; Web Service Client</a:t>
            </a:r>
          </a:p>
          <a:p>
            <a:pPr lvl="0"/>
            <a:endParaRPr lang="en-IE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8ADDF4-1EEC-4CD7-9A26-27E258EF34E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10275" y="3723044"/>
            <a:ext cx="6400403" cy="263265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3FC37-2055-40D5-A230-5969914BCD6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20755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42A0-E4F2-455B-A14F-BA730D1C2ED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05A8C-5578-4D2C-B62E-477FB63346B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>
            <a:normAutofit/>
          </a:bodyPr>
          <a:lstStyle/>
          <a:p>
            <a:pPr lvl="0" algn="just"/>
            <a:r>
              <a:rPr lang="en-IE" sz="2800" dirty="0"/>
              <a:t> Select Project as the WSDL source. Click Browse. Browse to the </a:t>
            </a:r>
            <a:r>
              <a:rPr lang="en-IE" sz="2800" dirty="0" err="1"/>
              <a:t>CalculatorWS</a:t>
            </a:r>
            <a:r>
              <a:rPr lang="en-IE" sz="2800" dirty="0"/>
              <a:t> web service in the </a:t>
            </a:r>
            <a:r>
              <a:rPr lang="en-IE" sz="2800" dirty="0" err="1"/>
              <a:t>CalculatorWSApplication</a:t>
            </a:r>
            <a:r>
              <a:rPr lang="en-IE" sz="2800" dirty="0"/>
              <a:t> project. When you have selected the web service, click OK.</a:t>
            </a:r>
          </a:p>
          <a:p>
            <a:pPr lvl="0"/>
            <a:endParaRPr lang="en-IE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2DB878-B136-4CCF-8455-0D6577E69D4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07704" y="3605877"/>
            <a:ext cx="5807386" cy="325212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234967-95F1-42F4-8C4A-65A133FF38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34583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FD9A0-6582-40CF-9F6D-AC19327B031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1750C-36FC-48FA-BB6D-C1339CFBF39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 algn="just"/>
            <a:r>
              <a:rPr lang="en-IE"/>
              <a:t> Do not select a package name. Leave this field empty.</a:t>
            </a:r>
          </a:p>
          <a:p>
            <a:pPr lvl="0" algn="just"/>
            <a:r>
              <a:rPr lang="en-IE"/>
              <a:t> Leave the other settings at default and click Finish.</a:t>
            </a:r>
          </a:p>
          <a:p>
            <a:pPr lvl="0" algn="just"/>
            <a:r>
              <a:rPr lang="en-IE"/>
              <a:t> The WSDL gets parsed and generates the .java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45C7DF-D9A9-4ED4-9698-E4CE9911556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5931" y="4335002"/>
            <a:ext cx="8359384" cy="16739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46901-BDFA-4BE0-821D-715C48A7E8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48138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643-5471-4C7F-9DB3-5059F4C83E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FAEC3-F6EF-4FF7-A5A0-ECC44970513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 algn="just"/>
            <a:r>
              <a:rPr lang="en-IE"/>
              <a:t> The Web Service References directory now contains the add method we created in our web service.</a:t>
            </a:r>
          </a:p>
          <a:p>
            <a:pPr lvl="0" algn="just"/>
            <a:endParaRPr lang="en-I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E27E36-B699-43D3-8690-C2F09996B63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069582" y="2607872"/>
            <a:ext cx="4708541" cy="38582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6A67C37-4D8A-4F69-9F08-3E18BCEEE7BB}"/>
              </a:ext>
            </a:extLst>
          </p:cNvPr>
          <p:cNvSpPr/>
          <p:nvPr/>
        </p:nvSpPr>
        <p:spPr>
          <a:xfrm>
            <a:off x="1698067" y="2808701"/>
            <a:ext cx="3657372" cy="313489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59E63-53A1-4D96-913E-1524B401A1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88260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89F4B-4D1C-425C-83A5-58157A5F78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6690F-1434-4903-AFE6-0C599C4EE40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 algn="just"/>
            <a:r>
              <a:rPr lang="en-IE"/>
              <a:t> Drag and drop the add method just below the H1 tags in index.jsp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E04DD1-4891-4CE5-BA6E-EB2CBFC4B70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68928" y="2998754"/>
            <a:ext cx="7825473" cy="294483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0F777150-0BDB-477A-91AD-556841839E53}"/>
              </a:ext>
            </a:extLst>
          </p:cNvPr>
          <p:cNvSpPr/>
          <p:nvPr/>
        </p:nvSpPr>
        <p:spPr>
          <a:xfrm flipV="1">
            <a:off x="2351169" y="4963938"/>
            <a:ext cx="2677719" cy="58779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val f6"/>
              <a:gd name="f12" fmla="*/ f7 f0 1"/>
              <a:gd name="f13" fmla="?: f8 f3 1"/>
              <a:gd name="f14" fmla="?: f9 f4 1"/>
              <a:gd name="f15" fmla="?: f10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*/ f23 f22 1"/>
              <a:gd name="f29" fmla="*/ f24 f22 1"/>
              <a:gd name="f30" fmla="*/ f11 f22 1"/>
              <a:gd name="f31" fmla="*/ f25 f22 1"/>
              <a:gd name="f32" fmla="*/ f26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30" y="f30"/>
              </a:cxn>
              <a:cxn ang="f21">
                <a:pos x="f31" y="f32"/>
              </a:cxn>
            </a:cxnLst>
            <a:rect l="f27" t="f27" r="f28" b="f29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FF3333"/>
            </a:solidFill>
            <a:prstDash val="solid"/>
            <a:miter/>
            <a:tailEnd type="arrow"/>
          </a:ln>
        </p:spPr>
        <p:txBody>
          <a:bodyPr vert="horz" wrap="none" lIns="81638" tIns="40819" rIns="81638" bIns="40819" anchor="ctr" anchorCtr="0" compatLnSpc="0">
            <a:noAutofit/>
          </a:bodyPr>
          <a:lstStyle/>
          <a:p>
            <a:pPr hangingPunct="0"/>
            <a:endParaRPr lang="en-IE" sz="1633">
              <a:latin typeface="Liberation Sans" pitchFamily="18"/>
              <a:ea typeface="WenQuanYi Micro Hei" pitchFamily="2"/>
              <a:cs typeface="Lohit Devanagari" pitchFamily="2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08EB7-9091-452F-92B9-201DFB75B40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38600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49AB-423D-4306-8061-262D2919D3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658EB-C363-4C0A-947C-D5B0BDEB34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4403869"/>
          </a:xfrm>
        </p:spPr>
        <p:txBody>
          <a:bodyPr/>
          <a:lstStyle/>
          <a:p>
            <a:pPr lvl="0" algn="just"/>
            <a:r>
              <a:rPr lang="en-IE"/>
              <a:t> Code will be automatically generated</a:t>
            </a:r>
          </a:p>
          <a:p>
            <a:pPr lvl="0" algn="just"/>
            <a:endParaRPr lang="en-I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88A8F1-5985-4EF8-9E67-6D79ADDE5B9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49034" y="2145149"/>
            <a:ext cx="6988194" cy="402278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2D0FF-3738-4350-BD09-3F7AE6C97B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3000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F055-8B61-4751-91F2-E6AA66854DB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the Web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D4D16-CFFE-4AD5-9143-6137E11A1D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498" y="1605033"/>
            <a:ext cx="8228763" cy="5136335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</a:pPr>
            <a:r>
              <a:rPr lang="en-IE" dirty="0"/>
              <a:t> Change the values of num_1 and num_2 to any  two numbers e.g. 5 and 5 as per test earlier.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</a:pPr>
            <a:r>
              <a:rPr lang="en-IE" dirty="0"/>
              <a:t> Remove the TODO line from the catch block of the code and paste in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</a:pPr>
            <a:r>
              <a:rPr lang="en-IE" b="1" dirty="0"/>
              <a:t> </a:t>
            </a:r>
            <a:r>
              <a:rPr lang="en-IE" b="1" dirty="0" err="1"/>
              <a:t>out.println</a:t>
            </a:r>
            <a:r>
              <a:rPr lang="en-IE" b="1" dirty="0"/>
              <a:t>("exception" + ex);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</a:pPr>
            <a:r>
              <a:rPr lang="en-IE" dirty="0"/>
              <a:t> If there is an error this will help us identify the problem.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</a:pPr>
            <a:r>
              <a:rPr lang="en-IE" dirty="0"/>
              <a:t> IMPORTANT Once you close </a:t>
            </a:r>
            <a:r>
              <a:rPr lang="en-IE" dirty="0" err="1"/>
              <a:t>Netbeans</a:t>
            </a:r>
            <a:r>
              <a:rPr lang="en-IE" dirty="0"/>
              <a:t> you are shutting down your server. If you want to reuse a  Web Service you must re-deploy.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1C658-9D72-4576-BC06-831776C90C1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9580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5860-DF0F-4555-8BC2-8D1F6F8401D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pPr lvl="0"/>
            <a:r>
              <a:rPr lang="en-IE" dirty="0">
                <a:solidFill>
                  <a:srgbClr val="0000FF"/>
                </a:solidFill>
              </a:rPr>
              <a:t>Consuming Live 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6D86B-84D7-4DB9-9B82-B451F4FFD2B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IE"/>
              <a:t> Again we are going to need a client.</a:t>
            </a:r>
          </a:p>
          <a:p>
            <a:pPr lvl="0"/>
            <a:r>
              <a:rPr lang="en-IE"/>
              <a:t> File &gt; New Project &gt; Java Web &gt; Web Application.</a:t>
            </a:r>
          </a:p>
          <a:p>
            <a:pPr lvl="0"/>
            <a:r>
              <a:rPr lang="en-IE"/>
              <a:t> This time name it </a:t>
            </a:r>
            <a:r>
              <a:rPr lang="en-IE" b="1"/>
              <a:t>SortClient</a:t>
            </a:r>
            <a:r>
              <a:rPr lang="en-IE"/>
              <a:t>.</a:t>
            </a:r>
          </a:p>
          <a:p>
            <a:pPr lvl="0"/>
            <a:r>
              <a:rPr lang="en-IE"/>
              <a:t> Click Next</a:t>
            </a:r>
          </a:p>
          <a:p>
            <a:pPr lvl="0"/>
            <a:r>
              <a:rPr lang="en-IE"/>
              <a:t> Leave the Server and Java Version settings as before (should be default now)</a:t>
            </a:r>
          </a:p>
          <a:p>
            <a:pPr lvl="0"/>
            <a:r>
              <a:rPr lang="en-IE"/>
              <a:t> Context path : </a:t>
            </a:r>
            <a:r>
              <a:rPr lang="en-IE" b="1"/>
              <a:t>/SortClient</a:t>
            </a:r>
          </a:p>
          <a:p>
            <a:pPr lvl="0"/>
            <a:r>
              <a:rPr lang="en-IE"/>
              <a:t> Click Finish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A909D-A699-41CB-8514-880A7A57871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19408B7-300A-47B7-BBC3-4AAF075202C4}" type="slidenum">
              <a:rPr lang="en-IE" smtClean="0"/>
              <a:t>47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81201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32746"/>
          </a:xfrm>
        </p:spPr>
        <p:txBody>
          <a:bodyPr/>
          <a:lstStyle/>
          <a:p>
            <a:pPr marL="742950" indent="-742950" defTabSz="914363">
              <a:defRPr/>
            </a:pPr>
            <a:r>
              <a:rPr lang="en-GB" dirty="0">
                <a:solidFill>
                  <a:srgbClr val="0000FF"/>
                </a:solidFill>
              </a:rPr>
              <a:t>Resources/ References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00400" y="6324600"/>
            <a:ext cx="2667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060848"/>
            <a:ext cx="91085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3600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Algorithms, Thomas H.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Cormen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Charles E.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Leiserson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Ronald L.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Rivest</a:t>
            </a: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 and Clifford Stein 3rd, 2009, MIT Press and McGraw-Hill.</a:t>
            </a:r>
          </a:p>
          <a:p>
            <a:pPr marL="360000" indent="-3600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Data Structures: Abstraction and Design Using Java, Elliott B.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Koffmann</a:t>
            </a: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, 2nd, 2010, Wiley.</a:t>
            </a:r>
          </a:p>
          <a:p>
            <a:pPr marL="360000" indent="-3600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Data Structures and algorithm analysis in java, Mark A. Weiss, 3rd, 2011, Prentice Hall.</a:t>
            </a:r>
          </a:p>
          <a:p>
            <a:pPr marL="360000" indent="-3600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Frank M.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Carrano</a:t>
            </a: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, Data Structures and Abstractions with Java™, 3rd Edition, Prentice Hall, PEARSON, ISBN-10: 0-13-610091-0.</a:t>
            </a:r>
          </a:p>
          <a:p>
            <a:pPr marL="360000" indent="-3600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>This lecture used some images and videos from the Google search repository to raise the understanding level of students. 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https://www.google.ie/search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0192" y="1628800"/>
            <a:ext cx="277377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000" dirty="0">
                <a:latin typeface="Times New Roman" panose="02020603050405020304" pitchFamily="18" charset="0"/>
              </a:rPr>
              <a:t>Dr. Muhammad M Iqbal</a:t>
            </a:r>
            <a:r>
              <a:rPr lang="en-GB" sz="2000" baseline="30000" dirty="0">
                <a:latin typeface="Times New Roman" panose="02020603050405020304" pitchFamily="18" charset="0"/>
              </a:rPr>
              <a:t>*</a:t>
            </a:r>
          </a:p>
        </p:txBody>
      </p:sp>
      <p:pic>
        <p:nvPicPr>
          <p:cNvPr id="6" name="Picture 4" descr="Image result for thanks a million">
            <a:extLst>
              <a:ext uri="{FF2B5EF4-FFF2-40B4-BE49-F238E27FC236}">
                <a16:creationId xmlns:a16="http://schemas.microsoft.com/office/drawing/2014/main" id="{2817EEFA-BBBA-4DE5-8A5B-591E82276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711" y="6170659"/>
            <a:ext cx="1363914" cy="66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880078-A7DE-47BA-9F1E-5E5559F2E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8636-804C-414E-8ACA-D918E7046845}" type="slidenum">
              <a:rPr lang="en-GB" smtClean="0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846991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Number Placeholder 3">
            <a:extLst>
              <a:ext uri="{FF2B5EF4-FFF2-40B4-BE49-F238E27FC236}">
                <a16:creationId xmlns:a16="http://schemas.microsoft.com/office/drawing/2014/main" id="{62598271-2D73-4DF9-9988-E9CECAA6B8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1CC13B8-B2B7-401C-9933-80B5A649A5BE}" type="slidenum">
              <a:rPr lang="en-US" altLang="en-US" sz="12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166915" name="Rectangle 2">
            <a:extLst>
              <a:ext uri="{FF2B5EF4-FFF2-40B4-BE49-F238E27FC236}">
                <a16:creationId xmlns:a16="http://schemas.microsoft.com/office/drawing/2014/main" id="{AC5BD9F2-E6B6-43DD-9826-87877784D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914400"/>
          </a:xfrm>
          <a:noFill/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Java Web Services Basics</a:t>
            </a:r>
            <a:endParaRPr lang="en-US" altLang="en-US" b="0" dirty="0">
              <a:solidFill>
                <a:srgbClr val="0000FF"/>
              </a:solidFill>
            </a:endParaRPr>
          </a:p>
        </p:txBody>
      </p:sp>
      <p:sp>
        <p:nvSpPr>
          <p:cNvPr id="166916" name="Rectangle 3">
            <a:extLst>
              <a:ext uri="{FF2B5EF4-FFF2-40B4-BE49-F238E27FC236}">
                <a16:creationId xmlns:a16="http://schemas.microsoft.com/office/drawing/2014/main" id="{70C3541C-6F86-4DE1-B684-0F4CD9CD9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340768"/>
            <a:ext cx="80010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u="sng" dirty="0">
                <a:solidFill>
                  <a:srgbClr val="0000FF"/>
                </a:solidFill>
              </a:rPr>
              <a:t>Remote machine </a:t>
            </a:r>
            <a:r>
              <a:rPr lang="en-US" altLang="en-US" sz="2400" b="1" dirty="0">
                <a:solidFill>
                  <a:srgbClr val="0000FF"/>
                </a:solidFill>
              </a:rPr>
              <a:t>or server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The computer on which a web service resides 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2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u="sng" dirty="0"/>
              <a:t>A client application</a:t>
            </a:r>
            <a:r>
              <a:rPr lang="en-US" altLang="en-US" sz="2400" dirty="0"/>
              <a:t> that accesses a web service sends a method call over a network to the remote machine, which processes the call and returns a response over the network to the application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1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 Java, a web service is implemented as a class that resides on a server</a:t>
            </a:r>
          </a:p>
          <a:p>
            <a:pPr eaLnBrk="1" hangingPunct="1">
              <a:lnSpc>
                <a:spcPct val="90000"/>
              </a:lnSpc>
            </a:pPr>
            <a:endParaRPr lang="en-US" altLang="en-US" sz="1200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0000FF"/>
                </a:solidFill>
              </a:rPr>
              <a:t>Publishing (deploying) a web service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Making a web service available to receive client requests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2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0000FF"/>
                </a:solidFill>
              </a:rPr>
              <a:t>Consuming a web service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Using a web service from a client application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Number Placeholder 3">
            <a:extLst>
              <a:ext uri="{FF2B5EF4-FFF2-40B4-BE49-F238E27FC236}">
                <a16:creationId xmlns:a16="http://schemas.microsoft.com/office/drawing/2014/main" id="{4BAF88B8-2783-41E4-A80E-146E8450A8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62CD645-7FE9-406D-8394-45E89C987D24}" type="slidenum">
              <a:rPr lang="en-US" altLang="en-US" sz="12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9361AF42-CB52-40C7-9E01-3488E5DE7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12776"/>
            <a:ext cx="8001000" cy="514042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An application that consumes a web service (</a:t>
            </a:r>
            <a:r>
              <a:rPr lang="en-US" altLang="en-US" sz="2400" b="1" dirty="0">
                <a:solidFill>
                  <a:srgbClr val="0000FF"/>
                </a:solidFill>
              </a:rPr>
              <a:t>client</a:t>
            </a:r>
            <a:r>
              <a:rPr lang="en-US" altLang="en-US" sz="2400" dirty="0"/>
              <a:t>) consists of two parts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 object of a proxy class for interacting with the web service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client application that consumes the web service by invoking methods on the proxy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The </a:t>
            </a:r>
            <a:r>
              <a:rPr lang="en-US" altLang="en-US" sz="2000" b="1" u="sng" dirty="0">
                <a:solidFill>
                  <a:srgbClr val="0000FF"/>
                </a:solidFill>
              </a:rPr>
              <a:t>proxy object</a:t>
            </a:r>
            <a:r>
              <a:rPr lang="en-US" altLang="en-US" sz="2000" b="1" dirty="0"/>
              <a:t> </a:t>
            </a:r>
            <a:r>
              <a:rPr lang="en-US" altLang="en-US" sz="2000" dirty="0"/>
              <a:t>handles the details of communicating with the web service on the client’s behalf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0000FF"/>
                </a:solidFill>
              </a:rPr>
              <a:t>JAX-WS 2.0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Requests to and responses from web services are typically transmitted via </a:t>
            </a:r>
            <a:r>
              <a:rPr lang="en-US" altLang="en-US" sz="2000" b="1" dirty="0">
                <a:solidFill>
                  <a:srgbClr val="0000FF"/>
                </a:solidFill>
              </a:rPr>
              <a:t>SOAP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400" dirty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Any client capable of generating and processing SOAP messages can interact with a web service, </a:t>
            </a:r>
            <a:r>
              <a:rPr lang="en-US" altLang="en-US" sz="2000" u="sng" dirty="0"/>
              <a:t>regardless of the language </a:t>
            </a:r>
            <a:r>
              <a:rPr lang="en-US" altLang="en-US" sz="2000" dirty="0"/>
              <a:t>in which the web service is written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A7343D-A097-4881-9377-830B0A85CA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914400"/>
          </a:xfrm>
          <a:noFill/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Java Web Services Basics</a:t>
            </a:r>
            <a:endParaRPr lang="en-US" altLang="en-US" b="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Number Placeholder 3">
            <a:extLst>
              <a:ext uri="{FF2B5EF4-FFF2-40B4-BE49-F238E27FC236}">
                <a16:creationId xmlns:a16="http://schemas.microsoft.com/office/drawing/2014/main" id="{BF4153C2-874D-4D73-802C-1194DAEC5F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B96964E-CE1C-4E47-89E7-3841537C9E80}" type="slidenum">
              <a:rPr lang="en-US" altLang="en-US" sz="12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id="{A52EF46C-76AB-43F6-AE25-D68350B5A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5085184"/>
            <a:ext cx="8683625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/>
          <a:lstStyle>
            <a:lvl1pPr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1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Aft>
                <a:spcPct val="0"/>
              </a:spcAft>
              <a:buClrTx/>
            </a:pPr>
            <a:r>
              <a:rPr lang="en-US" altLang="en-US" sz="2400">
                <a:solidFill>
                  <a:schemeClr val="tx1"/>
                </a:solidFill>
                <a:latin typeface="+mn-lt"/>
              </a:rPr>
              <a:t>Interaction between a web service client and a web service.</a:t>
            </a:r>
          </a:p>
        </p:txBody>
      </p:sp>
      <p:pic>
        <p:nvPicPr>
          <p:cNvPr id="168964" name="Picture 3" descr="AAFQKTJ0">
            <a:extLst>
              <a:ext uri="{FF2B5EF4-FFF2-40B4-BE49-F238E27FC236}">
                <a16:creationId xmlns:a16="http://schemas.microsoft.com/office/drawing/2014/main" id="{0529376A-A923-4069-9702-61013D14A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04" y="1844824"/>
            <a:ext cx="89916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A395A9C5-08E0-4041-BC71-7E9F5BE19E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Traditional Web-Based Systems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0253B282-38C2-48B8-9755-CB5F68D41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5943600"/>
            <a:ext cx="8188325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/>
              <a:t>The overall organization of a traditional Web site.</a:t>
            </a:r>
          </a:p>
        </p:txBody>
      </p:sp>
      <p:pic>
        <p:nvPicPr>
          <p:cNvPr id="169988" name="Picture 6" descr="12-01">
            <a:extLst>
              <a:ext uri="{FF2B5EF4-FFF2-40B4-BE49-F238E27FC236}">
                <a16:creationId xmlns:a16="http://schemas.microsoft.com/office/drawing/2014/main" id="{7629769B-106F-4D49-AA97-23C06F0AF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142288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CC9E8C-14F1-4CCA-96AE-E362EF812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8636-804C-414E-8ACA-D918E7046845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21E197DE-ECF0-4111-8336-640F97261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rgbClr val="0000FF"/>
                </a:solidFill>
              </a:rPr>
              <a:t>Web Services Fundamentals</a:t>
            </a:r>
          </a:p>
        </p:txBody>
      </p:sp>
      <p:pic>
        <p:nvPicPr>
          <p:cNvPr id="172035" name="Picture 4" descr="12-04">
            <a:extLst>
              <a:ext uri="{FF2B5EF4-FFF2-40B4-BE49-F238E27FC236}">
                <a16:creationId xmlns:a16="http://schemas.microsoft.com/office/drawing/2014/main" id="{17194EA8-0F29-4A96-B512-18AB9E063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85344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0D99A0-AAAC-456E-AB19-757FC48EB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8636-804C-414E-8ACA-D918E7046845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29621</TotalTime>
  <Words>2357</Words>
  <Application>Microsoft Office PowerPoint</Application>
  <PresentationFormat>On-screen Show (4:3)</PresentationFormat>
  <Paragraphs>435</Paragraphs>
  <Slides>48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9" baseType="lpstr">
      <vt:lpstr>Arial</vt:lpstr>
      <vt:lpstr>Calibri</vt:lpstr>
      <vt:lpstr>DejaVu Sans</vt:lpstr>
      <vt:lpstr>Liberation Sans</vt:lpstr>
      <vt:lpstr>Liberation Serif</vt:lpstr>
      <vt:lpstr>Lohit Devanagari</vt:lpstr>
      <vt:lpstr>Lucida Console</vt:lpstr>
      <vt:lpstr>Times New Roman</vt:lpstr>
      <vt:lpstr>WenQuanYi Micro Hei</vt:lpstr>
      <vt:lpstr>Wingdings</vt:lpstr>
      <vt:lpstr>Office Theme</vt:lpstr>
      <vt:lpstr>PowerPoint Presentation</vt:lpstr>
      <vt:lpstr>Web Services</vt:lpstr>
      <vt:lpstr>Introduction</vt:lpstr>
      <vt:lpstr>Introduction</vt:lpstr>
      <vt:lpstr>Java Web Services Basics</vt:lpstr>
      <vt:lpstr>Java Web Services Basics</vt:lpstr>
      <vt:lpstr>PowerPoint Presentation</vt:lpstr>
      <vt:lpstr>Traditional Web-Based Systems</vt:lpstr>
      <vt:lpstr>Web Services Fundamentals</vt:lpstr>
      <vt:lpstr>Creating, Publishing, Testing and Describing a Web Service</vt:lpstr>
      <vt:lpstr>Creating a Web Application Project and Adding a Web Service Class in NetBeans</vt:lpstr>
      <vt:lpstr>Defining the HugeInteger Web Service in Netbeans</vt:lpstr>
      <vt:lpstr>Defining the HugeInteger Web Service in Netbeans</vt:lpstr>
      <vt:lpstr>PowerPoint Presentation</vt:lpstr>
      <vt:lpstr>PowerPoint Presentation</vt:lpstr>
      <vt:lpstr>Part 1</vt:lpstr>
      <vt:lpstr>Create a Web Service</vt:lpstr>
      <vt:lpstr>Create a Web Service</vt:lpstr>
      <vt:lpstr>Create a Web Service</vt:lpstr>
      <vt:lpstr>Create a Web Service</vt:lpstr>
      <vt:lpstr>Create a Web Service</vt:lpstr>
      <vt:lpstr>Create a Web Service</vt:lpstr>
      <vt:lpstr>Creating a WS from a Java Class</vt:lpstr>
      <vt:lpstr>Creating a WS from a Java Class</vt:lpstr>
      <vt:lpstr>Creating a WS from a Java Class</vt:lpstr>
      <vt:lpstr>Adding an Operation to the WS</vt:lpstr>
      <vt:lpstr>Adding an Operation to the WS</vt:lpstr>
      <vt:lpstr>Adding an Operation to the WS</vt:lpstr>
      <vt:lpstr>Adding an Operation to the WS</vt:lpstr>
      <vt:lpstr>Adding an Operation to the WS</vt:lpstr>
      <vt:lpstr>Adding an Operation to the WS</vt:lpstr>
      <vt:lpstr>Testing the WS</vt:lpstr>
      <vt:lpstr>Testing the WS</vt:lpstr>
      <vt:lpstr>Testing the WS</vt:lpstr>
      <vt:lpstr>Part 2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the Web Service</vt:lpstr>
      <vt:lpstr>Consuming Live WS</vt:lpstr>
      <vt:lpstr>Resources/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Muhammad</dc:creator>
  <cp:lastModifiedBy>Munawar Iqbal</cp:lastModifiedBy>
  <cp:revision>2331</cp:revision>
  <dcterms:created xsi:type="dcterms:W3CDTF">2014-09-19T17:17:08Z</dcterms:created>
  <dcterms:modified xsi:type="dcterms:W3CDTF">2019-02-25T09:06:30Z</dcterms:modified>
</cp:coreProperties>
</file>